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6" r:id="rId2"/>
    <p:sldId id="266" r:id="rId3"/>
    <p:sldId id="268" r:id="rId4"/>
    <p:sldId id="269" r:id="rId5"/>
    <p:sldId id="295" r:id="rId6"/>
    <p:sldId id="297" r:id="rId7"/>
    <p:sldId id="293" r:id="rId8"/>
    <p:sldId id="298" r:id="rId9"/>
    <p:sldId id="277" r:id="rId10"/>
    <p:sldId id="296" r:id="rId11"/>
    <p:sldId id="280" r:id="rId12"/>
    <p:sldId id="281" r:id="rId13"/>
    <p:sldId id="278" r:id="rId14"/>
    <p:sldId id="279" r:id="rId15"/>
    <p:sldId id="288" r:id="rId16"/>
    <p:sldId id="289" r:id="rId17"/>
    <p:sldId id="290" r:id="rId18"/>
    <p:sldId id="274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CFCFC"/>
    <a:srgbClr val="DDDEDE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sim\Downloads\Dannye_s_zavod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3380044609561"/>
          <c:y val="9.7638888888888886E-2"/>
          <c:w val="0.69629456516639565"/>
          <c:h val="0.66438283756197136"/>
        </c:manualLayout>
      </c:layout>
      <c:scatterChart>
        <c:scatterStyle val="smoothMarker"/>
        <c:varyColors val="0"/>
        <c:ser>
          <c:idx val="0"/>
          <c:order val="0"/>
          <c:tx>
            <c:v>Датчик 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9.0627174219734419E-3"/>
                  <c:y val="-1.616907261592301E-2"/>
                </c:manualLayout>
              </c:layout>
              <c:tx>
                <c:rich>
                  <a:bodyPr/>
                  <a:lstStyle/>
                  <a:p>
                    <a:fld id="{96AAA34B-C094-4156-B4B6-74B0B960409A}" type="YVALUE">
                      <a:rPr lang="en-US" sz="1400"/>
                      <a:pPr/>
                      <a:t>[ЗНАЧЕНИЕ Y]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AAB-41BD-BB02-489042239747}"/>
                </c:ext>
              </c:extLst>
            </c:dLbl>
            <c:dLbl>
              <c:idx val="1"/>
              <c:layout>
                <c:manualLayout>
                  <c:x val="2.2973342423068768E-2"/>
                  <c:y val="-4.3946850393700831E-2"/>
                </c:manualLayout>
              </c:layout>
              <c:tx>
                <c:rich>
                  <a:bodyPr/>
                  <a:lstStyle/>
                  <a:p>
                    <a:fld id="{B1F07ED3-4CEB-46CC-B051-9497559F0542}" type="YVALUE">
                      <a:rPr lang="en-US" sz="1600"/>
                      <a:pPr/>
                      <a:t>[ЗНАЧЕНИЕ Y]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AB-41BD-BB02-489042239747}"/>
                </c:ext>
              </c:extLst>
            </c:dLbl>
            <c:dLbl>
              <c:idx val="2"/>
              <c:layout>
                <c:manualLayout>
                  <c:x val="-1.8758532580217209E-2"/>
                  <c:y val="-6.7094998541849027E-2"/>
                </c:manualLayout>
              </c:layout>
              <c:tx>
                <c:rich>
                  <a:bodyPr/>
                  <a:lstStyle/>
                  <a:p>
                    <a:fld id="{0D3068EE-D424-4AD3-8CCF-03C0FBE57A23}" type="YVALUE">
                      <a:rPr lang="en-US" sz="1400"/>
                      <a:pPr/>
                      <a:t>[ЗНАЧЕНИЕ Y]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AAB-41BD-BB02-489042239747}"/>
                </c:ext>
              </c:extLst>
            </c:dLbl>
            <c:dLbl>
              <c:idx val="3"/>
              <c:layout>
                <c:manualLayout>
                  <c:x val="-8.4750537585413482E-2"/>
                  <c:y val="4.8645742198891888E-2"/>
                </c:manualLayout>
              </c:layout>
              <c:tx>
                <c:rich>
                  <a:bodyPr/>
                  <a:lstStyle/>
                  <a:p>
                    <a:fld id="{D730080D-6B17-4C10-8724-CB1581E81D82}" type="YVALUE">
                      <a:rPr lang="en-US" sz="1600"/>
                      <a:pPr/>
                      <a:t>[ЗНАЧЕНИЕ Y]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AB-41BD-BB02-489042239747}"/>
                </c:ext>
              </c:extLst>
            </c:dLbl>
            <c:dLbl>
              <c:idx val="4"/>
              <c:layout>
                <c:manualLayout>
                  <c:x val="-9.3096912586070668E-2"/>
                  <c:y val="3.4756853310002916E-2"/>
                </c:manualLayout>
              </c:layout>
              <c:tx>
                <c:rich>
                  <a:bodyPr/>
                  <a:lstStyle/>
                  <a:p>
                    <a:fld id="{2F9D5622-EA4D-4846-8856-AE4F65293960}" type="YVALUE">
                      <a:rPr lang="en-US" sz="1400"/>
                      <a:pPr/>
                      <a:t>[ЗНАЧЕНИЕ Y]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AAB-41BD-BB02-489042239747}"/>
                </c:ext>
              </c:extLst>
            </c:dLbl>
            <c:dLbl>
              <c:idx val="5"/>
              <c:layout>
                <c:manualLayout>
                  <c:x val="-1.7979537580155868E-2"/>
                  <c:y val="-7.1724628171478566E-2"/>
                </c:manualLayout>
              </c:layout>
              <c:tx>
                <c:rich>
                  <a:bodyPr/>
                  <a:lstStyle/>
                  <a:p>
                    <a:fld id="{1DC68E76-77E9-436A-9743-92C7CCA2C92B}" type="YVALUE">
                      <a:rPr lang="en-US" sz="1400"/>
                      <a:pPr/>
                      <a:t>[ЗНАЧЕНИЕ Y]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AAB-41BD-BB02-489042239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Лист1!$A$62:$A$68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xVal>
          <c:yVal>
            <c:numRef>
              <c:f>Лист1!$B$62:$B$68</c:f>
              <c:numCache>
                <c:formatCode>General</c:formatCode>
                <c:ptCount val="7"/>
                <c:pt idx="0">
                  <c:v>36.17</c:v>
                </c:pt>
                <c:pt idx="1">
                  <c:v>24.83</c:v>
                </c:pt>
                <c:pt idx="2">
                  <c:v>10.32</c:v>
                </c:pt>
                <c:pt idx="3">
                  <c:v>5.0599999999999996</c:v>
                </c:pt>
                <c:pt idx="4">
                  <c:v>3.31</c:v>
                </c:pt>
                <c:pt idx="5" formatCode="0.00">
                  <c:v>1.67</c:v>
                </c:pt>
                <c:pt idx="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AAB-41BD-BB02-489042239747}"/>
            </c:ext>
          </c:extLst>
        </c:ser>
        <c:ser>
          <c:idx val="1"/>
          <c:order val="1"/>
          <c:tx>
            <c:v>Датчик 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090227237004473E-2"/>
                  <c:y val="0.13660870516185478"/>
                </c:manualLayout>
              </c:layout>
              <c:tx>
                <c:rich>
                  <a:bodyPr/>
                  <a:lstStyle/>
                  <a:p>
                    <a:fld id="{52C10893-3085-4BE1-A181-718D48596CD1}" type="YVALUE">
                      <a:rPr lang="en-US" sz="1400"/>
                      <a:pPr/>
                      <a:t>[ЗНАЧЕНИЕ Y]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166140925760524E-2"/>
                      <c:h val="4.359098836510108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AAB-41BD-BB02-489042239747}"/>
                </c:ext>
              </c:extLst>
            </c:dLbl>
            <c:dLbl>
              <c:idx val="1"/>
              <c:layout>
                <c:manualLayout>
                  <c:x val="-7.9965282585036657E-2"/>
                  <c:y val="0.10420129775444736"/>
                </c:manualLayout>
              </c:layout>
              <c:tx>
                <c:rich>
                  <a:bodyPr/>
                  <a:lstStyle/>
                  <a:p>
                    <a:fld id="{1B2FB7A0-2C33-4EAF-8FAF-217148149F84}" type="YVALUE">
                      <a:rPr lang="en-US" sz="1400"/>
                      <a:pPr/>
                      <a:t>[ЗНАЧЕНИЕ Y]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AAB-41BD-BB02-489042239747}"/>
                </c:ext>
              </c:extLst>
            </c:dLbl>
            <c:dLbl>
              <c:idx val="2"/>
              <c:layout>
                <c:manualLayout>
                  <c:x val="-0.10700753758716597"/>
                  <c:y val="2.0867964421114112E-2"/>
                </c:manualLayout>
              </c:layout>
              <c:tx>
                <c:rich>
                  <a:bodyPr/>
                  <a:lstStyle/>
                  <a:p>
                    <a:fld id="{50F771DE-9CE8-440B-ADFC-DBA0B36DAB6A}" type="YVALUE">
                      <a:rPr lang="en-US" sz="1400"/>
                      <a:pPr/>
                      <a:t>[ЗНАЧЕНИЕ Y]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AAB-41BD-BB02-489042239747}"/>
                </c:ext>
              </c:extLst>
            </c:dLbl>
            <c:dLbl>
              <c:idx val="3"/>
              <c:layout>
                <c:manualLayout>
                  <c:x val="-1.5197412579936754E-2"/>
                  <c:y val="-9.9502405949256342E-2"/>
                </c:manualLayout>
              </c:layout>
              <c:tx>
                <c:rich>
                  <a:bodyPr/>
                  <a:lstStyle/>
                  <a:p>
                    <a:fld id="{659C1AAE-42F8-4607-86D8-BB71472C2350}" type="YVALUE">
                      <a:rPr lang="en-US" sz="1400"/>
                      <a:pPr/>
                      <a:t>[ЗНАЧЕНИЕ Y]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AAB-41BD-BB02-489042239747}"/>
                </c:ext>
              </c:extLst>
            </c:dLbl>
            <c:dLbl>
              <c:idx val="4"/>
              <c:layout>
                <c:manualLayout>
                  <c:x val="-4.0689125790606467E-3"/>
                  <c:y val="-0.11802092446777494"/>
                </c:manualLayout>
              </c:layout>
              <c:tx>
                <c:rich>
                  <a:bodyPr/>
                  <a:lstStyle/>
                  <a:p>
                    <a:fld id="{3B346F31-BB81-45C9-9D0C-7F608395210C}" type="YVALUE">
                      <a:rPr lang="en-US" sz="1400"/>
                      <a:pPr/>
                      <a:t>[ЗНАЧЕНИЕ Y]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AAB-41BD-BB02-489042239747}"/>
                </c:ext>
              </c:extLst>
            </c:dLbl>
            <c:dLbl>
              <c:idx val="5"/>
              <c:layout>
                <c:manualLayout>
                  <c:x val="-9.5879037586289684E-2"/>
                  <c:y val="5.7905001458151063E-2"/>
                </c:manualLayout>
              </c:layout>
              <c:tx>
                <c:rich>
                  <a:bodyPr/>
                  <a:lstStyle/>
                  <a:p>
                    <a:fld id="{771CC0FA-6BAE-477F-8EDC-A1799CBC2A83}" type="YVALUE">
                      <a:rPr lang="en-US" sz="1400"/>
                      <a:pPr/>
                      <a:t>[ЗНАЧЕНИЕ Y]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CAAB-41BD-BB02-489042239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Лист1!$C$62:$C$68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xVal>
          <c:yVal>
            <c:numRef>
              <c:f>Лист1!$D$62:$D$68</c:f>
              <c:numCache>
                <c:formatCode>General</c:formatCode>
                <c:ptCount val="7"/>
                <c:pt idx="0">
                  <c:v>34.58</c:v>
                </c:pt>
                <c:pt idx="1">
                  <c:v>23.61</c:v>
                </c:pt>
                <c:pt idx="2">
                  <c:v>9.39</c:v>
                </c:pt>
                <c:pt idx="3">
                  <c:v>5.58</c:v>
                </c:pt>
                <c:pt idx="4">
                  <c:v>3.75</c:v>
                </c:pt>
                <c:pt idx="5" formatCode="0.00">
                  <c:v>1.31</c:v>
                </c:pt>
                <c:pt idx="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CAAB-41BD-BB02-4890422397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51169448"/>
        <c:axId val="151168664"/>
      </c:scatterChart>
      <c:valAx>
        <c:axId val="151169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dirty="0"/>
                  <a:t>Расстояние</a:t>
                </a:r>
                <a:r>
                  <a:rPr lang="ru-RU" sz="1600" baseline="0" dirty="0"/>
                  <a:t> от образца до датчиков освещенности, см</a:t>
                </a:r>
                <a:endParaRPr lang="ru-RU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168664"/>
        <c:crosses val="autoZero"/>
        <c:crossBetween val="midCat"/>
      </c:valAx>
      <c:valAx>
        <c:axId val="15116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dirty="0"/>
                  <a:t>Освещенность,</a:t>
                </a:r>
                <a:r>
                  <a:rPr lang="ru-RU" sz="1600" baseline="0" dirty="0"/>
                  <a:t> </a:t>
                </a:r>
                <a:r>
                  <a:rPr lang="en-US" sz="1600" baseline="0" dirty="0"/>
                  <a:t>Lx</a:t>
                </a:r>
                <a:endParaRPr lang="ru-RU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1694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44994860551033"/>
          <c:y val="0.38473773178113407"/>
          <c:w val="0.1929314234385941"/>
          <c:h val="0.25337790039217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71094" y="6488668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245491"/>
            <a:ext cx="115062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886780"/>
            <a:ext cx="115062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4" y="8465"/>
            <a:ext cx="2599543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9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5BB412A-7F41-4F68-B7E2-CEEFA2D2FBF9}"/>
              </a:ext>
            </a:extLst>
          </p:cNvPr>
          <p:cNvSpPr/>
          <p:nvPr userDrawn="1"/>
        </p:nvSpPr>
        <p:spPr>
          <a:xfrm>
            <a:off x="0" y="0"/>
            <a:ext cx="12192000" cy="1012052"/>
          </a:xfrm>
          <a:prstGeom prst="rect">
            <a:avLst/>
          </a:prstGeom>
          <a:solidFill>
            <a:srgbClr val="FBFBFB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EFEFE"/>
              </a:highlight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347132" y="259804"/>
            <a:ext cx="9906001" cy="4924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505670" y="6461655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38384-7A71-42FD-A8FA-E9EF1AAD0FA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822" y="0"/>
            <a:ext cx="2081178" cy="10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8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1" y="661831"/>
            <a:ext cx="2999878" cy="14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5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 СТИ ЭиАФ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33" y="3266124"/>
            <a:ext cx="4310772" cy="3591876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341122" y="2848659"/>
            <a:ext cx="2936041" cy="5816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40"/>
              </a:spcAft>
              <a:buNone/>
              <a:defRPr sz="3240" b="1">
                <a:solidFill>
                  <a:srgbClr val="025FA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8087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72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4065">
          <p15:clr>
            <a:srgbClr val="F26B43"/>
          </p15:clr>
        </p15:guide>
        <p15:guide id="5" pos="347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9">
            <a:extLst>
              <a:ext uri="{FF2B5EF4-FFF2-40B4-BE49-F238E27FC236}">
                <a16:creationId xmlns:a16="http://schemas.microsoft.com/office/drawing/2014/main" id="{C6C7685F-5E4C-4F9A-923B-CCDEA1E29E83}"/>
              </a:ext>
            </a:extLst>
          </p:cNvPr>
          <p:cNvSpPr txBox="1">
            <a:spLocks/>
          </p:cNvSpPr>
          <p:nvPr/>
        </p:nvSpPr>
        <p:spPr>
          <a:xfrm>
            <a:off x="333284" y="2717215"/>
            <a:ext cx="11519730" cy="11695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kern="1200">
                <a:solidFill>
                  <a:srgbClr val="0055BB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055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Устройство для измерения концентрации ионов фтора в анодном газе в производстве ГФУ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6A5C0-5FE3-4DAE-A2CC-53A8D5AC5E9F}"/>
              </a:ext>
            </a:extLst>
          </p:cNvPr>
          <p:cNvSpPr txBox="1">
            <a:spLocks/>
          </p:cNvSpPr>
          <p:nvPr/>
        </p:nvSpPr>
        <p:spPr>
          <a:xfrm>
            <a:off x="333284" y="4464442"/>
            <a:ext cx="11519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Выполнил: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студент гр. Д-279 Новицкий М.В.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к.т.н., доцент каф.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ЭиАФУ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Иванов К.А.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44C15-DF6C-4505-969E-861DC229A2CE}"/>
              </a:ext>
            </a:extLst>
          </p:cNvPr>
          <p:cNvSpPr txBox="1">
            <a:spLocks/>
          </p:cNvSpPr>
          <p:nvPr/>
        </p:nvSpPr>
        <p:spPr>
          <a:xfrm>
            <a:off x="5373060" y="6365557"/>
            <a:ext cx="1440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 г.</a:t>
            </a:r>
          </a:p>
        </p:txBody>
      </p:sp>
    </p:spTree>
    <p:extLst>
      <p:ext uri="{BB962C8B-B14F-4D97-AF65-F5344CB8AC3E}">
        <p14:creationId xmlns:p14="http://schemas.microsoft.com/office/powerpoint/2010/main" val="46056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8E478-2374-42DD-BF5B-157696A0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2" y="275193"/>
            <a:ext cx="9906001" cy="461665"/>
          </a:xfrm>
        </p:spPr>
        <p:txBody>
          <a:bodyPr/>
          <a:lstStyle/>
          <a:p>
            <a:pPr algn="ctr"/>
            <a:r>
              <a:rPr lang="ru-RU" sz="2400" dirty="0">
                <a:latin typeface="+mn-lt"/>
              </a:rPr>
              <a:t>Разработка структурной схемы прототипа устройства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0BC4D-AD89-43E9-8DE5-9FB532DCBA1B}"/>
              </a:ext>
            </a:extLst>
          </p:cNvPr>
          <p:cNvSpPr txBox="1"/>
          <p:nvPr/>
        </p:nvSpPr>
        <p:spPr>
          <a:xfrm>
            <a:off x="1068676" y="5705852"/>
            <a:ext cx="10054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effectLst/>
                <a:ea typeface="Calibri" panose="020F0502020204030204" pitchFamily="34" charset="0"/>
              </a:rPr>
              <a:t>Рисунок 6 – </a:t>
            </a:r>
            <a:r>
              <a:rPr lang="ru-RU" sz="2000" dirty="0">
                <a:ea typeface="Calibri" panose="020F0502020204030204" pitchFamily="34" charset="0"/>
              </a:rPr>
              <a:t>Структурная схема устройства измерения концентрации ионов фтора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84F089-6E1B-4678-9DB6-11F3000E45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01542" y="1502150"/>
            <a:ext cx="7188915" cy="385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2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222949"/>
            <a:ext cx="9914488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Разработка функциональной схемы прототипа устройства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6CDED-DAB4-484E-A407-88898D7D0399}"/>
              </a:ext>
            </a:extLst>
          </p:cNvPr>
          <p:cNvSpPr txBox="1"/>
          <p:nvPr/>
        </p:nvSpPr>
        <p:spPr>
          <a:xfrm>
            <a:off x="2155638" y="5979503"/>
            <a:ext cx="7880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7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Функциональная схема прототипа устройства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F53DF6-21ED-40B8-9E8E-4E0152E329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77803" y="1154893"/>
            <a:ext cx="8236394" cy="45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4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222949"/>
            <a:ext cx="9914488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Разработка принципиальной схемы устройства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7E9A0-03EB-4233-AD92-5F3569B158A4}"/>
              </a:ext>
            </a:extLst>
          </p:cNvPr>
          <p:cNvSpPr txBox="1"/>
          <p:nvPr/>
        </p:nvSpPr>
        <p:spPr>
          <a:xfrm>
            <a:off x="1759000" y="5966940"/>
            <a:ext cx="8180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8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Схема принципиальная электрическая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80A97C-DCF2-4B53-BE12-ACDDDAE59F4A}"/>
              </a:ext>
            </a:extLst>
          </p:cNvPr>
          <p:cNvPicPr/>
          <p:nvPr/>
        </p:nvPicPr>
        <p:blipFill rotWithShape="1">
          <a:blip r:embed="rId2"/>
          <a:srcRect l="3363" r="11558"/>
          <a:stretch/>
        </p:blipFill>
        <p:spPr>
          <a:xfrm>
            <a:off x="6096000" y="891060"/>
            <a:ext cx="5004487" cy="50758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1BAABC-FADC-4C2F-946D-34E4A5BECB43}"/>
              </a:ext>
            </a:extLst>
          </p:cNvPr>
          <p:cNvPicPr/>
          <p:nvPr/>
        </p:nvPicPr>
        <p:blipFill rotWithShape="1">
          <a:blip r:embed="rId3"/>
          <a:srcRect l="2277" t="9623" r="4555" b="5939"/>
          <a:stretch/>
        </p:blipFill>
        <p:spPr>
          <a:xfrm>
            <a:off x="931371" y="1729946"/>
            <a:ext cx="4917990" cy="33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2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06" y="222949"/>
            <a:ext cx="11514431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Датчик освещенности</a:t>
            </a:r>
          </a:p>
        </p:txBody>
      </p:sp>
      <p:pic>
        <p:nvPicPr>
          <p:cNvPr id="1026" name="Picture 2" descr="Датчик освещённости BH1750 ">
            <a:extLst>
              <a:ext uri="{FF2B5EF4-FFF2-40B4-BE49-F238E27FC236}">
                <a16:creationId xmlns:a16="http://schemas.microsoft.com/office/drawing/2014/main" id="{6546E096-1962-4248-8DF5-CDF0A5B58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6" y="2059587"/>
            <a:ext cx="3810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387DDC-877E-4C49-AB70-5E5BE184BB88}"/>
              </a:ext>
            </a:extLst>
          </p:cNvPr>
          <p:cNvSpPr txBox="1"/>
          <p:nvPr/>
        </p:nvSpPr>
        <p:spPr>
          <a:xfrm>
            <a:off x="501672" y="733812"/>
            <a:ext cx="111886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b="0" i="0" dirty="0">
                <a:solidFill>
                  <a:srgbClr val="3E3E3E"/>
                </a:solidFill>
                <a:effectLst/>
              </a:rPr>
              <a:t>GY-302,</a:t>
            </a:r>
            <a:r>
              <a:rPr lang="en-US" sz="2000" b="0" i="0" dirty="0">
                <a:solidFill>
                  <a:srgbClr val="3E3E3E"/>
                </a:solidFill>
                <a:effectLst/>
              </a:rPr>
              <a:t>GY-30</a:t>
            </a:r>
            <a:r>
              <a:rPr lang="ru-RU" sz="2000" b="0" i="0" dirty="0">
                <a:solidFill>
                  <a:srgbClr val="3E3E3E"/>
                </a:solidFill>
                <a:effectLst/>
              </a:rPr>
              <a:t> – </a:t>
            </a:r>
            <a:r>
              <a:rPr lang="ru-RU" sz="2000" b="0" i="0" dirty="0">
                <a:effectLst/>
              </a:rPr>
              <a:t>это цифровой датчик освещенности, который используется для измерения интенсивности света</a:t>
            </a:r>
            <a:r>
              <a:rPr lang="ru-RU" sz="2000" dirty="0"/>
              <a:t> на базе чипа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>
                <a:solidFill>
                  <a:srgbClr val="3E3E3E"/>
                </a:solidFill>
                <a:effectLst/>
              </a:rPr>
              <a:t>BH1750. </a:t>
            </a:r>
            <a:r>
              <a:rPr lang="ru-RU" sz="2000" b="0" i="0" dirty="0">
                <a:solidFill>
                  <a:srgbClr val="ECECEC"/>
                </a:solidFill>
                <a:effectLst/>
                <a:ea typeface="Roboto" panose="02000000000000000000" pitchFamily="2" charset="0"/>
              </a:rPr>
              <a:t>.</a:t>
            </a:r>
            <a:endParaRPr lang="ru-RU" sz="2000" dirty="0">
              <a:effectLst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0F65A-943A-4AC2-9E3C-201CE1E9CC9C}"/>
              </a:ext>
            </a:extLst>
          </p:cNvPr>
          <p:cNvSpPr txBox="1"/>
          <p:nvPr/>
        </p:nvSpPr>
        <p:spPr>
          <a:xfrm>
            <a:off x="378523" y="5658741"/>
            <a:ext cx="4614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effectLst/>
                <a:ea typeface="Calibri" panose="020F0502020204030204" pitchFamily="34" charset="0"/>
              </a:rPr>
              <a:t>Рисунок 9 – </a:t>
            </a:r>
            <a:r>
              <a:rPr lang="ru-RU" sz="2000" dirty="0">
                <a:ea typeface="Calibri" panose="020F0502020204030204" pitchFamily="34" charset="0"/>
              </a:rPr>
              <a:t>Датчик освещенности</a:t>
            </a:r>
            <a:endParaRPr lang="ru-RU" sz="2000" dirty="0"/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9DAC8AE9-B2B0-4659-91D1-D70FB3DD9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326772"/>
              </p:ext>
            </p:extLst>
          </p:nvPr>
        </p:nvGraphicFramePr>
        <p:xfrm>
          <a:off x="4992548" y="2266914"/>
          <a:ext cx="6981148" cy="276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574">
                  <a:extLst>
                    <a:ext uri="{9D8B030D-6E8A-4147-A177-3AD203B41FA5}">
                      <a16:colId xmlns:a16="http://schemas.microsoft.com/office/drawing/2014/main" val="3340398177"/>
                    </a:ext>
                  </a:extLst>
                </a:gridCol>
                <a:gridCol w="3490574">
                  <a:extLst>
                    <a:ext uri="{9D8B030D-6E8A-4147-A177-3AD203B41FA5}">
                      <a16:colId xmlns:a16="http://schemas.microsoft.com/office/drawing/2014/main" val="926351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Техническая характеристика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сенсора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Цифровой датчик освещенности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58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Диапазон измерений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</a:t>
                      </a:r>
                      <a:r>
                        <a:rPr lang="en-US" dirty="0"/>
                        <a:t>lx </a:t>
                      </a:r>
                      <a:r>
                        <a:rPr lang="ru-RU" dirty="0"/>
                        <a:t>до 65535</a:t>
                      </a:r>
                      <a:r>
                        <a:rPr lang="en-US" dirty="0"/>
                        <a:t> lx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98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Интерфейс связи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I2C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208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Рабочее напряжение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3.0 V до 5.5 V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251"/>
                  </a:ext>
                </a:extLst>
              </a:tr>
              <a:tr h="540096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Разрешение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lx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4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Размеры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mm x 13 mm x 7 mm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593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016F3D-9C44-4E7C-BF0B-C3AD2489AE6A}"/>
              </a:ext>
            </a:extLst>
          </p:cNvPr>
          <p:cNvSpPr txBox="1"/>
          <p:nvPr/>
        </p:nvSpPr>
        <p:spPr>
          <a:xfrm>
            <a:off x="5368084" y="5658741"/>
            <a:ext cx="6230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ea typeface="Calibri" panose="020F0502020204030204" pitchFamily="34" charset="0"/>
              </a:rPr>
              <a:t>Таблица</a:t>
            </a:r>
            <a:r>
              <a:rPr lang="ru-RU" sz="2000" dirty="0">
                <a:effectLst/>
                <a:ea typeface="Calibri" panose="020F0502020204030204" pitchFamily="34" charset="0"/>
              </a:rPr>
              <a:t> 2 – </a:t>
            </a:r>
            <a:r>
              <a:rPr lang="ru-RU" sz="2000" dirty="0">
                <a:ea typeface="Calibri" panose="020F0502020204030204" pitchFamily="34" charset="0"/>
              </a:rPr>
              <a:t>Технические характеристики датчика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459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06" y="222949"/>
            <a:ext cx="11514431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Люминофор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4EF6D3-9F9F-45E1-9213-0A4A96CFB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3251" r="9665" b="9009"/>
          <a:stretch/>
        </p:blipFill>
        <p:spPr bwMode="auto">
          <a:xfrm rot="16200000">
            <a:off x="4080536" y="1514783"/>
            <a:ext cx="3101545" cy="47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0FB1C-D798-4C04-953B-135C25B1C2F5}"/>
              </a:ext>
            </a:extLst>
          </p:cNvPr>
          <p:cNvSpPr txBox="1"/>
          <p:nvPr/>
        </p:nvSpPr>
        <p:spPr>
          <a:xfrm>
            <a:off x="537519" y="677898"/>
            <a:ext cx="96320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effectLst/>
              </a:rPr>
              <a:t>	</a:t>
            </a:r>
            <a:r>
              <a:rPr lang="ru-RU" sz="2000" i="0" dirty="0">
                <a:effectLst/>
              </a:rPr>
              <a:t>Люминофор</a:t>
            </a:r>
            <a:r>
              <a:rPr lang="ru-RU" sz="2000" b="0" i="0" dirty="0">
                <a:effectLst/>
              </a:rPr>
              <a:t> — это вещество, которое способно испускать свет в ответ на возбуждение, чаще всего за счёт поглощения энергии (например, от ультрафиолетового или видимого света).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1EC77-B691-48A5-B959-13A25A7F8C13}"/>
              </a:ext>
            </a:extLst>
          </p:cNvPr>
          <p:cNvSpPr txBox="1"/>
          <p:nvPr/>
        </p:nvSpPr>
        <p:spPr>
          <a:xfrm>
            <a:off x="3046552" y="5779992"/>
            <a:ext cx="5405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effectLst/>
                <a:ea typeface="Calibri" panose="020F0502020204030204" pitchFamily="34" charset="0"/>
              </a:rPr>
              <a:t>Рисунок 10 – </a:t>
            </a:r>
            <a:r>
              <a:rPr lang="ru-RU" sz="2000" dirty="0">
                <a:ea typeface="Calibri" panose="020F0502020204030204" pitchFamily="34" charset="0"/>
              </a:rPr>
              <a:t>Люминофорный порошок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864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7506"/>
            <a:ext cx="9914488" cy="954107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Устройства определения концентрации ионов фтора в анодном газе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FE358-A790-4F51-80A0-EACE64E15709}"/>
              </a:ext>
            </a:extLst>
          </p:cNvPr>
          <p:cNvSpPr txBox="1"/>
          <p:nvPr/>
        </p:nvSpPr>
        <p:spPr>
          <a:xfrm>
            <a:off x="292743" y="949651"/>
            <a:ext cx="106200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Произведена сборка прототипа устройства и системы определения фтора, представленная на рисунке 12.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Сборка электрических схем производилась согласно электрической принципиальной схеме, результат представлен на рисунке 13,14.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D33D5-4581-4C68-8BFA-8E6E27D4B63A}"/>
              </a:ext>
            </a:extLst>
          </p:cNvPr>
          <p:cNvSpPr txBox="1"/>
          <p:nvPr/>
        </p:nvSpPr>
        <p:spPr>
          <a:xfrm>
            <a:off x="-102828" y="5642684"/>
            <a:ext cx="5298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11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Газовая система прототипа определения фтора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CBA660-29C5-4868-B1F8-EDD726A6F5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8" y="2431994"/>
            <a:ext cx="4383584" cy="32106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4621E9-D1CD-4B63-9EA5-9E037AD266DD}"/>
              </a:ext>
            </a:extLst>
          </p:cNvPr>
          <p:cNvSpPr txBox="1"/>
          <p:nvPr/>
        </p:nvSpPr>
        <p:spPr>
          <a:xfrm>
            <a:off x="4839997" y="5643697"/>
            <a:ext cx="3913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12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Схема подключения датчика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0975E5-2BF4-4F4A-B86B-B7FCE2C78822}"/>
              </a:ext>
            </a:extLst>
          </p:cNvPr>
          <p:cNvSpPr txBox="1"/>
          <p:nvPr/>
        </p:nvSpPr>
        <p:spPr>
          <a:xfrm>
            <a:off x="8669063" y="4699574"/>
            <a:ext cx="3168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13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Схема запуска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UV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лампы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AA281E-C7E2-4549-8326-CE387FB3DB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263" y="2329629"/>
            <a:ext cx="3168420" cy="236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346EE1-D9A9-4B8A-9FC7-449C39DAE4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73" y="2381318"/>
            <a:ext cx="3168419" cy="3312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32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222949"/>
            <a:ext cx="9914488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Проверка работоспособности датчиков освещенности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957D6-E729-4F28-8EBD-5E45C219252D}"/>
              </a:ext>
            </a:extLst>
          </p:cNvPr>
          <p:cNvSpPr txBox="1"/>
          <p:nvPr/>
        </p:nvSpPr>
        <p:spPr>
          <a:xfrm>
            <a:off x="599082" y="1106105"/>
            <a:ext cx="9943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F67053-D121-4F04-87A9-FD74B7A9B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91"/>
          <a:stretch/>
        </p:blipFill>
        <p:spPr bwMode="auto">
          <a:xfrm>
            <a:off x="7400678" y="937294"/>
            <a:ext cx="3563047" cy="32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D4406E-9625-4418-88ED-E7AB4EB4CD1B}"/>
              </a:ext>
            </a:extLst>
          </p:cNvPr>
          <p:cNvSpPr txBox="1"/>
          <p:nvPr/>
        </p:nvSpPr>
        <p:spPr>
          <a:xfrm>
            <a:off x="6428797" y="4324864"/>
            <a:ext cx="54811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15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Значения показывающие стабильность работы датчиков при естественном освещении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551804"/>
              </p:ext>
            </p:extLst>
          </p:nvPr>
        </p:nvGraphicFramePr>
        <p:xfrm>
          <a:off x="177813" y="768482"/>
          <a:ext cx="6185918" cy="35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B765405-E508-4E3B-990E-09C100DCB6D6}"/>
              </a:ext>
            </a:extLst>
          </p:cNvPr>
          <p:cNvSpPr txBox="1"/>
          <p:nvPr/>
        </p:nvSpPr>
        <p:spPr>
          <a:xfrm>
            <a:off x="177813" y="4324866"/>
            <a:ext cx="5298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14 – График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значения освещенности в зависимости от расстояния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9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4" y="222949"/>
            <a:ext cx="11514431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Заключение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99DE7-2F26-41B2-96A7-5D4279505874}"/>
              </a:ext>
            </a:extLst>
          </p:cNvPr>
          <p:cNvSpPr txBox="1"/>
          <p:nvPr/>
        </p:nvSpPr>
        <p:spPr>
          <a:xfrm>
            <a:off x="338784" y="1279916"/>
            <a:ext cx="11300766" cy="248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В результате выполнения ВКР были решены все задачи, поставленные в техническом задании</a:t>
            </a: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</a:rPr>
              <a:t>, 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именно: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</a:rPr>
              <a:t>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Создано устройство измерения концентрации ионов фтора в анодном газе с помощью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ф</a:t>
            </a:r>
            <a:r>
              <a:rPr lang="ru-RU" sz="2000" dirty="0" err="1">
                <a:latin typeface="+mn-lt"/>
              </a:rPr>
              <a:t>луоресцентной</a:t>
            </a:r>
            <a:r>
              <a:rPr lang="ru-RU" sz="2000" dirty="0">
                <a:latin typeface="+mn-lt"/>
              </a:rPr>
              <a:t> спектрометрии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;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- Проведен краткий литературный обзор методов регистрации состава анодного газа;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- Разработаны структурная, принципиальная и функциональная схемы;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</a:rPr>
              <a:t>        - О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существлена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проверка рабочих диапазонов устройства.</a:t>
            </a:r>
          </a:p>
          <a:p>
            <a:pPr marR="0" lvl="0" algn="just" defTabSz="914400" rtl="0" eaLnBrk="1" fontAlgn="auto" latinLnBrk="0" hangingPunct="1">
              <a:lnSpc>
                <a:spcPts val="1800"/>
              </a:lnSpc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65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16610" y="2719265"/>
            <a:ext cx="6038927" cy="581698"/>
          </a:xfrm>
        </p:spPr>
        <p:txBody>
          <a:bodyPr/>
          <a:lstStyle/>
          <a:p>
            <a:r>
              <a:rPr lang="ru-RU" dirty="0"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8495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4" y="222949"/>
            <a:ext cx="11514431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Актуальность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6AA1E-DCB9-4621-A306-A6D064286BE5}"/>
              </a:ext>
            </a:extLst>
          </p:cNvPr>
          <p:cNvSpPr txBox="1"/>
          <p:nvPr/>
        </p:nvSpPr>
        <p:spPr>
          <a:xfrm>
            <a:off x="347409" y="1277816"/>
            <a:ext cx="11514431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ffectLst/>
                <a:ea typeface="Calibri" panose="020F0502020204030204" pitchFamily="34" charset="0"/>
              </a:rPr>
              <a:t>Актуальность работы обусловлена реальной потребностью СЗ АО «СХК» в улучшении качества ведения технологического процесса за счет определения состава газовых смесей участвующих в процессе производства ГФУ для повышения производительности установки пламенного реактора, а также вследствие выработки ресурсного срока действующего на данный момент масс-спектрометра «Сибирь».</a:t>
            </a:r>
          </a:p>
          <a:p>
            <a:pPr indent="450000"/>
            <a:r>
              <a:rPr lang="ru-RU" sz="2000" dirty="0">
                <a:effectLst/>
                <a:ea typeface="Calibri" panose="020F0502020204030204" pitchFamily="34" charset="0"/>
              </a:rPr>
              <a:t>Работа направлена на проверку метода флуоресцентной спектрометрии для определения концентрации ионов фтора в анодном газе с применением УФ-излучения.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594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4" y="222949"/>
            <a:ext cx="11514431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Цель и задачи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6A70A-842C-4EAD-8894-C2850BFF371C}"/>
              </a:ext>
            </a:extLst>
          </p:cNvPr>
          <p:cNvSpPr txBox="1"/>
          <p:nvPr/>
        </p:nvSpPr>
        <p:spPr>
          <a:xfrm>
            <a:off x="347410" y="1274149"/>
            <a:ext cx="1118865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effectLst/>
                <a:ea typeface="Calibri" panose="020F0502020204030204" pitchFamily="34" charset="0"/>
              </a:rPr>
              <a:t>Цель работы: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ffectLst/>
                <a:ea typeface="Calibri" panose="020F0502020204030204" pitchFamily="34" charset="0"/>
              </a:rPr>
              <a:t>Разработка устройства определения концентрации ионов фтора в анодном газе, с помощью УФ-излучения.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Решаемые в ходе практической работы задачи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1)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Проведение литературного обзора методов регистрации наличия ионов фтора в анодном газе.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a typeface="Calibri" panose="020F0502020204030204" pitchFamily="34" charset="0"/>
              </a:rPr>
              <a:t>2)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</a:rPr>
              <a:t>Разработка структурной и функциональной схемы измерительного устройства определения концентрации ионов фтора в анодном газе.</a:t>
            </a:r>
            <a:endParaRPr lang="ru-RU" sz="2400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a typeface="Calibri" panose="020F0502020204030204" pitchFamily="34" charset="0"/>
              </a:rPr>
              <a:t>3)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</a:rPr>
              <a:t>Разработка принципиальной схемы измерительного устройства определения концентрации ионов фтора в анодном газе.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a typeface="Calibri" panose="020F0502020204030204" pitchFamily="34" charset="0"/>
              </a:rPr>
              <a:t>4)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</a:rPr>
              <a:t>Проведение испытаний измерительного устройства определения ионов фтора в анодном газе </a:t>
            </a:r>
            <a:r>
              <a:rPr lang="en-US" sz="2000" dirty="0">
                <a:effectLst/>
                <a:ea typeface="Calibri" panose="020F0502020204030204" pitchFamily="34" charset="0"/>
              </a:rPr>
              <a:t>c </a:t>
            </a:r>
            <a:r>
              <a:rPr lang="ru-RU" sz="2000" dirty="0">
                <a:effectLst/>
                <a:ea typeface="Calibri" panose="020F0502020204030204" pitchFamily="34" charset="0"/>
              </a:rPr>
              <a:t>помощью УФ-излучения.</a:t>
            </a:r>
          </a:p>
        </p:txBody>
      </p:sp>
    </p:spTree>
    <p:extLst>
      <p:ext uri="{BB962C8B-B14F-4D97-AF65-F5344CB8AC3E}">
        <p14:creationId xmlns:p14="http://schemas.microsoft.com/office/powerpoint/2010/main" val="114706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4" y="222949"/>
            <a:ext cx="11514431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Объект исследования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5EB24-748E-42CF-B9F9-3A4250675096}"/>
              </a:ext>
            </a:extLst>
          </p:cNvPr>
          <p:cNvSpPr txBox="1"/>
          <p:nvPr/>
        </p:nvSpPr>
        <p:spPr>
          <a:xfrm>
            <a:off x="347409" y="1275264"/>
            <a:ext cx="11505805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данной работе объектом исследования является пламенный реактор, для которого ранее был разработан прототип устройства определения концентрации ионов фтора в анодном газе производства ГФУ. Анодный газ, поступающий на вход реактора, представляет собой сложную смесь, в которой необходимо точно определять уровень содержания фтора, получаемого в процессе работы электролизной установки.</a:t>
            </a:r>
          </a:p>
          <a:p>
            <a:pPr indent="450215" algn="just">
              <a:spcAft>
                <a:spcPts val="800"/>
              </a:spcAft>
            </a:pPr>
            <a:r>
              <a:rPr lang="ru-RU" sz="2000" dirty="0">
                <a:ea typeface="SimSun" panose="02010600030101010101" pitchFamily="2" charset="-122"/>
                <a:cs typeface="Times New Roman" panose="02020603050405020304" pitchFamily="18" charset="0"/>
              </a:rPr>
              <a:t>Технологический газ на выходе из пламенного реактора</a:t>
            </a:r>
            <a:r>
              <a:rPr lang="ru-RU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содержит: </a:t>
            </a:r>
          </a:p>
          <a:p>
            <a:pPr lvl="0" indent="450000" algn="just"/>
            <a:r>
              <a:rPr lang="ru-RU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1) ГФУ (</a:t>
            </a:r>
            <a:r>
              <a:rPr lang="ru-RU" sz="2000" dirty="0">
                <a:ea typeface="SimSun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ru-RU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%);</a:t>
            </a:r>
          </a:p>
          <a:p>
            <a:pPr lvl="0" indent="450000" algn="just"/>
            <a:r>
              <a:rPr lang="ru-RU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2) Фтор (12%); </a:t>
            </a:r>
          </a:p>
          <a:p>
            <a:pPr lvl="0" indent="450000" algn="just"/>
            <a:r>
              <a:rPr lang="ru-RU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3)</a:t>
            </a:r>
            <a:r>
              <a:rPr lang="ru-RU" sz="2000" dirty="0"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другие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газы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(не более 8%).</a:t>
            </a:r>
            <a:endParaRPr lang="ru-RU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29DC9-5E40-4773-B461-C73FB570F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7" y="204705"/>
            <a:ext cx="9906001" cy="523220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Методы регистрации </a:t>
            </a:r>
            <a:r>
              <a:rPr lang="ru-RU" sz="2800" dirty="0">
                <a:latin typeface="+mn-lt"/>
              </a:rPr>
              <a:t>наличия</a:t>
            </a:r>
            <a:r>
              <a:rPr lang="ru-RU" dirty="0">
                <a:latin typeface="+mn-lt"/>
              </a:rPr>
              <a:t> ионов фтора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FAAC9-143A-46A2-99F8-A078976C3724}"/>
              </a:ext>
            </a:extLst>
          </p:cNvPr>
          <p:cNvSpPr txBox="1"/>
          <p:nvPr/>
        </p:nvSpPr>
        <p:spPr>
          <a:xfrm>
            <a:off x="1612555" y="6259135"/>
            <a:ext cx="89668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effectLst/>
                <a:ea typeface="Calibri" panose="020F0502020204030204" pitchFamily="34" charset="0"/>
              </a:rPr>
              <a:t>Рисунок 1 – Схема м</a:t>
            </a:r>
            <a:r>
              <a:rPr lang="ru-RU" sz="2000" dirty="0">
                <a:latin typeface="+mn-lt"/>
              </a:rPr>
              <a:t>етодов регистрации наличия ионов фтора</a:t>
            </a:r>
            <a:endParaRPr lang="ru-RU" sz="2000" dirty="0">
              <a:effectLst/>
              <a:cs typeface="Helvetica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F7BB1F-FEA4-4A11-A85B-D670B47E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2" y="1021447"/>
            <a:ext cx="10278909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9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BF204-13DE-44FB-98A6-2163143E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6" y="138666"/>
            <a:ext cx="9906001" cy="492443"/>
          </a:xfrm>
        </p:spPr>
        <p:txBody>
          <a:bodyPr/>
          <a:lstStyle/>
          <a:p>
            <a:pPr algn="ctr"/>
            <a:r>
              <a:rPr lang="ru-RU" dirty="0"/>
              <a:t>Таблица сравнения методов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14F0255-7DEA-4AA2-8553-0EA0DE647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78479"/>
              </p:ext>
            </p:extLst>
          </p:nvPr>
        </p:nvGraphicFramePr>
        <p:xfrm>
          <a:off x="332838" y="821362"/>
          <a:ext cx="11526324" cy="565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054">
                  <a:extLst>
                    <a:ext uri="{9D8B030D-6E8A-4147-A177-3AD203B41FA5}">
                      <a16:colId xmlns:a16="http://schemas.microsoft.com/office/drawing/2014/main" val="3367912168"/>
                    </a:ext>
                  </a:extLst>
                </a:gridCol>
                <a:gridCol w="1921054">
                  <a:extLst>
                    <a:ext uri="{9D8B030D-6E8A-4147-A177-3AD203B41FA5}">
                      <a16:colId xmlns:a16="http://schemas.microsoft.com/office/drawing/2014/main" val="944355356"/>
                    </a:ext>
                  </a:extLst>
                </a:gridCol>
                <a:gridCol w="1921054">
                  <a:extLst>
                    <a:ext uri="{9D8B030D-6E8A-4147-A177-3AD203B41FA5}">
                      <a16:colId xmlns:a16="http://schemas.microsoft.com/office/drawing/2014/main" val="908448221"/>
                    </a:ext>
                  </a:extLst>
                </a:gridCol>
                <a:gridCol w="1921054">
                  <a:extLst>
                    <a:ext uri="{9D8B030D-6E8A-4147-A177-3AD203B41FA5}">
                      <a16:colId xmlns:a16="http://schemas.microsoft.com/office/drawing/2014/main" val="1467862050"/>
                    </a:ext>
                  </a:extLst>
                </a:gridCol>
                <a:gridCol w="1921054">
                  <a:extLst>
                    <a:ext uri="{9D8B030D-6E8A-4147-A177-3AD203B41FA5}">
                      <a16:colId xmlns:a16="http://schemas.microsoft.com/office/drawing/2014/main" val="698552305"/>
                    </a:ext>
                  </a:extLst>
                </a:gridCol>
                <a:gridCol w="1921054">
                  <a:extLst>
                    <a:ext uri="{9D8B030D-6E8A-4147-A177-3AD203B41FA5}">
                      <a16:colId xmlns:a16="http://schemas.microsoft.com/office/drawing/2014/main" val="1680752325"/>
                    </a:ext>
                  </a:extLst>
                </a:gridCol>
              </a:tblGrid>
              <a:tr h="391916"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Метод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Принцип работы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/>
                        <a:t>Чувствительность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Специфичность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/>
                        <a:t>Плюсы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Минусы</a:t>
                      </a:r>
                    </a:p>
                  </a:txBody>
                  <a:tcPr marL="27893" marR="27893" marT="13947" marB="13947"/>
                </a:tc>
                <a:extLst>
                  <a:ext uri="{0D108BD9-81ED-4DB2-BD59-A6C34878D82A}">
                    <a16:rowId xmlns:a16="http://schemas.microsoft.com/office/drawing/2014/main" val="2263552457"/>
                  </a:ext>
                </a:extLst>
              </a:tr>
              <a:tr h="416027">
                <a:tc>
                  <a:txBody>
                    <a:bodyPr/>
                    <a:lstStyle/>
                    <a:p>
                      <a:r>
                        <a:rPr lang="ru-RU" sz="1300" dirty="0"/>
                        <a:t>Атомно-абсорбционная спектроскопия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Измерение абсорбции света облегается атомами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Высокая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Средняя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Высокая точность, разных матриц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Необходимость сложной подготовки образцов</a:t>
                      </a:r>
                    </a:p>
                  </a:txBody>
                  <a:tcPr marL="27893" marR="27893" marT="13947" marB="13947"/>
                </a:tc>
                <a:extLst>
                  <a:ext uri="{0D108BD9-81ED-4DB2-BD59-A6C34878D82A}">
                    <a16:rowId xmlns:a16="http://schemas.microsoft.com/office/drawing/2014/main" val="47248976"/>
                  </a:ext>
                </a:extLst>
              </a:tr>
              <a:tr h="416027">
                <a:tc>
                  <a:txBody>
                    <a:bodyPr/>
                    <a:lstStyle/>
                    <a:p>
                      <a:r>
                        <a:rPr lang="ru-RU" sz="1300" dirty="0"/>
                        <a:t>Инфракрасная спектроскопия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Измерение поглощения инфракрасного света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Средняя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Низкая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Быстрая и простая методика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Не всегда специфична</a:t>
                      </a:r>
                    </a:p>
                  </a:txBody>
                  <a:tcPr marL="27893" marR="27893" marT="13947" marB="13947"/>
                </a:tc>
                <a:extLst>
                  <a:ext uri="{0D108BD9-81ED-4DB2-BD59-A6C34878D82A}">
                    <a16:rowId xmlns:a16="http://schemas.microsoft.com/office/drawing/2014/main" val="1135623556"/>
                  </a:ext>
                </a:extLst>
              </a:tr>
              <a:tr h="609301">
                <a:tc>
                  <a:txBody>
                    <a:bodyPr/>
                    <a:lstStyle/>
                    <a:p>
                      <a:r>
                        <a:rPr lang="ru-RU" sz="1300" dirty="0"/>
                        <a:t>Рентгеновская флуоресцентная спектроскопия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Измерение флуоресцентного излучения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Высокая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Высокая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Высокая точность, возможность анализа твердых образцов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Высокая стоимость оборудования</a:t>
                      </a:r>
                    </a:p>
                  </a:txBody>
                  <a:tcPr marL="27893" marR="27893" marT="13947" marB="13947"/>
                </a:tc>
                <a:extLst>
                  <a:ext uri="{0D108BD9-81ED-4DB2-BD59-A6C34878D82A}">
                    <a16:rowId xmlns:a16="http://schemas.microsoft.com/office/drawing/2014/main" val="1203774845"/>
                  </a:ext>
                </a:extLst>
              </a:tr>
              <a:tr h="609301">
                <a:tc>
                  <a:txBody>
                    <a:bodyPr/>
                    <a:lstStyle/>
                    <a:p>
                      <a:r>
                        <a:rPr lang="ru-RU" sz="1300" dirty="0"/>
                        <a:t>УФ-спектрометрия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Измерение абсорбции ультрафиолетового света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Средняя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Средняя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Быстрая и недорогостоящая методика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Необходимость тщательной подготовки образцов</a:t>
                      </a:r>
                    </a:p>
                  </a:txBody>
                  <a:tcPr marL="27893" marR="27893" marT="13947" marB="13947"/>
                </a:tc>
                <a:extLst>
                  <a:ext uri="{0D108BD9-81ED-4DB2-BD59-A6C34878D82A}">
                    <a16:rowId xmlns:a16="http://schemas.microsoft.com/office/drawing/2014/main" val="403950061"/>
                  </a:ext>
                </a:extLst>
              </a:tr>
              <a:tr h="416027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Флуоресцентная спектрометрия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Измерение флуоресценции образца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Высокая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Высокая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Высокая чувствительность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Увеличенная помеха от других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флуорофоров</a:t>
                      </a:r>
                      <a:endParaRPr lang="ru-RU" sz="13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27893" marR="27893" marT="13947" marB="13947"/>
                </a:tc>
                <a:extLst>
                  <a:ext uri="{0D108BD9-81ED-4DB2-BD59-A6C34878D82A}">
                    <a16:rowId xmlns:a16="http://schemas.microsoft.com/office/drawing/2014/main" val="3523533393"/>
                  </a:ext>
                </a:extLst>
              </a:tr>
              <a:tr h="416027">
                <a:tc>
                  <a:txBody>
                    <a:bodyPr/>
                    <a:lstStyle/>
                    <a:p>
                      <a:r>
                        <a:rPr lang="ru-RU" sz="1300"/>
                        <a:t>Газовая хроматография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Разделение компонентов смеси по времени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Высокая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Средняя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Высокая разделительная способность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Не подходит для полярных соединений</a:t>
                      </a:r>
                    </a:p>
                  </a:txBody>
                  <a:tcPr marL="27893" marR="27893" marT="13947" marB="13947"/>
                </a:tc>
                <a:extLst>
                  <a:ext uri="{0D108BD9-81ED-4DB2-BD59-A6C34878D82A}">
                    <a16:rowId xmlns:a16="http://schemas.microsoft.com/office/drawing/2014/main" val="1893164304"/>
                  </a:ext>
                </a:extLst>
              </a:tr>
              <a:tr h="609301">
                <a:tc>
                  <a:txBody>
                    <a:bodyPr/>
                    <a:lstStyle/>
                    <a:p>
                      <a:r>
                        <a:rPr lang="ru-RU" sz="1300" dirty="0"/>
                        <a:t>Жидкостная хроматография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Разделение в жидкой среде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Высокая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Средняя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Применение для широкого диапазона образцов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Долгое время анализа</a:t>
                      </a:r>
                    </a:p>
                  </a:txBody>
                  <a:tcPr marL="27893" marR="27893" marT="13947" marB="13947"/>
                </a:tc>
                <a:extLst>
                  <a:ext uri="{0D108BD9-81ED-4DB2-BD59-A6C34878D82A}">
                    <a16:rowId xmlns:a16="http://schemas.microsoft.com/office/drawing/2014/main" val="1322762081"/>
                  </a:ext>
                </a:extLst>
              </a:tr>
              <a:tr h="416027">
                <a:tc>
                  <a:txBody>
                    <a:bodyPr/>
                    <a:lstStyle/>
                    <a:p>
                      <a:r>
                        <a:rPr lang="ru-RU" sz="1300"/>
                        <a:t>Ионная хроматография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Разделение ионов в ионной среде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Высокая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Высокая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Специфичность для ионов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Сложность оборудования</a:t>
                      </a:r>
                    </a:p>
                  </a:txBody>
                  <a:tcPr marL="27893" marR="27893" marT="13947" marB="13947"/>
                </a:tc>
                <a:extLst>
                  <a:ext uri="{0D108BD9-81ED-4DB2-BD59-A6C34878D82A}">
                    <a16:rowId xmlns:a16="http://schemas.microsoft.com/office/drawing/2014/main" val="1820507150"/>
                  </a:ext>
                </a:extLst>
              </a:tr>
              <a:tr h="416027">
                <a:tc>
                  <a:txBody>
                    <a:bodyPr/>
                    <a:lstStyle/>
                    <a:p>
                      <a:r>
                        <a:rPr lang="ru-RU" sz="1300"/>
                        <a:t>Масс-спектрометрия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Определение массы ионов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Очень высокая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Очень высокая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Высокая точность и чувствительность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Высокая стоимость и сложность подготовки</a:t>
                      </a:r>
                    </a:p>
                  </a:txBody>
                  <a:tcPr marL="27893" marR="27893" marT="13947" marB="13947"/>
                </a:tc>
                <a:extLst>
                  <a:ext uri="{0D108BD9-81ED-4DB2-BD59-A6C34878D82A}">
                    <a16:rowId xmlns:a16="http://schemas.microsoft.com/office/drawing/2014/main" val="4153494734"/>
                  </a:ext>
                </a:extLst>
              </a:tr>
              <a:tr h="416027">
                <a:tc>
                  <a:txBody>
                    <a:bodyPr/>
                    <a:lstStyle/>
                    <a:p>
                      <a:r>
                        <a:rPr lang="ru-RU" sz="1300"/>
                        <a:t>Ионные селективные электроды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Измерение потенциала между ионами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Высокая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Высокая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Быстрые проверки, простота использования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Ограниченная область применения</a:t>
                      </a:r>
                    </a:p>
                  </a:txBody>
                  <a:tcPr marL="27893" marR="27893" marT="13947" marB="13947"/>
                </a:tc>
                <a:extLst>
                  <a:ext uri="{0D108BD9-81ED-4DB2-BD59-A6C34878D82A}">
                    <a16:rowId xmlns:a16="http://schemas.microsoft.com/office/drawing/2014/main" val="4222044005"/>
                  </a:ext>
                </a:extLst>
              </a:tr>
              <a:tr h="416027">
                <a:tc>
                  <a:txBody>
                    <a:bodyPr/>
                    <a:lstStyle/>
                    <a:p>
                      <a:r>
                        <a:rPr lang="ru-RU" sz="1300"/>
                        <a:t>Титриметрия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Химическое определение по реакции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Средняя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Средняя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Небольшие затраты, простота выполнения</a:t>
                      </a:r>
                    </a:p>
                  </a:txBody>
                  <a:tcPr marL="27893" marR="27893" marT="13947" marB="13947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Нужен стандартный раствор</a:t>
                      </a:r>
                    </a:p>
                  </a:txBody>
                  <a:tcPr marL="27893" marR="27893" marT="13947" marB="13947"/>
                </a:tc>
                <a:extLst>
                  <a:ext uri="{0D108BD9-81ED-4DB2-BD59-A6C34878D82A}">
                    <a16:rowId xmlns:a16="http://schemas.microsoft.com/office/drawing/2014/main" val="11955986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602A07-DA5D-4008-B33E-A9A2C9917A36}"/>
              </a:ext>
            </a:extLst>
          </p:cNvPr>
          <p:cNvSpPr txBox="1"/>
          <p:nvPr/>
        </p:nvSpPr>
        <p:spPr>
          <a:xfrm>
            <a:off x="1846767" y="6473112"/>
            <a:ext cx="84984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ea typeface="Calibri" panose="020F0502020204030204" pitchFamily="34" charset="0"/>
              </a:rPr>
              <a:t>Таблица</a:t>
            </a:r>
            <a:r>
              <a:rPr lang="ru-RU" sz="2000" dirty="0">
                <a:effectLst/>
                <a:ea typeface="Calibri" panose="020F0502020204030204" pitchFamily="34" charset="0"/>
              </a:rPr>
              <a:t> 1 – Таблица сравнения методов регистрации ионов фтора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345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4" y="222949"/>
            <a:ext cx="11514431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Ионоселективные электроды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3843EC-A255-42E9-B2B6-B0C059F57B88}"/>
              </a:ext>
            </a:extLst>
          </p:cNvPr>
          <p:cNvSpPr/>
          <p:nvPr/>
        </p:nvSpPr>
        <p:spPr>
          <a:xfrm>
            <a:off x="448791" y="746169"/>
            <a:ext cx="1129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000" b="0" i="0" dirty="0">
                <a:effectLst/>
                <a:ea typeface="Roboto" panose="02000000000000000000" pitchFamily="2" charset="0"/>
              </a:rPr>
              <a:t>Ионоселективные электроды — это устройства, предназначенные для измерения активности определённых ионов в растворе. Они основаны на принципе, что потенциал электрода изменяется в зависимости от концентрации целевых ионов. Эти электроды используются в аналитической химии для определения ионного состава растворов, их высокой селективности и чувствительности.</a:t>
            </a:r>
            <a:endParaRPr lang="ru-RU" sz="2000" dirty="0"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72585-C262-4506-8B95-1C054B1C0DBD}"/>
              </a:ext>
            </a:extLst>
          </p:cNvPr>
          <p:cNvSpPr txBox="1"/>
          <p:nvPr/>
        </p:nvSpPr>
        <p:spPr>
          <a:xfrm>
            <a:off x="783302" y="5214551"/>
            <a:ext cx="50459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ctr"/>
            <a:r>
              <a:rPr lang="ru-RU" sz="2000" dirty="0">
                <a:effectLst/>
                <a:ea typeface="Calibri" panose="020F0502020204030204" pitchFamily="34" charset="0"/>
              </a:rPr>
              <a:t>Рисунок 2 – </a:t>
            </a:r>
            <a:r>
              <a:rPr lang="ru-RU" sz="2000" dirty="0">
                <a:effectLst/>
                <a:cs typeface="Helvetica" panose="020B0604020202020204" pitchFamily="34" charset="0"/>
              </a:rPr>
              <a:t>Установка для потенциометрического микроопределения фторид-иона</a:t>
            </a:r>
          </a:p>
          <a:p>
            <a:pPr indent="450000"/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91F495-4126-4EB5-AFBE-9546A5FAB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84" y="2180818"/>
            <a:ext cx="5934959" cy="3033733"/>
          </a:xfrm>
          <a:prstGeom prst="rect">
            <a:avLst/>
          </a:prstGeom>
        </p:spPr>
      </p:pic>
      <p:pic>
        <p:nvPicPr>
          <p:cNvPr id="6" name="Рисунок 5" descr="ХС-F-001 электрод фтор-селективный (10^-6...10^-1 моль/л)">
            <a:extLst>
              <a:ext uri="{FF2B5EF4-FFF2-40B4-BE49-F238E27FC236}">
                <a16:creationId xmlns:a16="http://schemas.microsoft.com/office/drawing/2014/main" id="{0EE9BC49-0CDC-46C0-95F8-7315FC4A22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823" y="2361476"/>
            <a:ext cx="3050188" cy="26724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3FEE78-B445-4CDB-9EE0-997600BC7A83}"/>
              </a:ext>
            </a:extLst>
          </p:cNvPr>
          <p:cNvSpPr txBox="1"/>
          <p:nvPr/>
        </p:nvSpPr>
        <p:spPr>
          <a:xfrm>
            <a:off x="6718261" y="5214550"/>
            <a:ext cx="50459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ctr"/>
            <a:r>
              <a:rPr lang="ru-RU" sz="2000" dirty="0">
                <a:effectLst/>
                <a:ea typeface="Calibri" panose="020F0502020204030204" pitchFamily="34" charset="0"/>
              </a:rPr>
              <a:t>Рисунок 3 – </a:t>
            </a:r>
            <a:r>
              <a:rPr lang="ru-RU" sz="2000" dirty="0"/>
              <a:t>ХС-</a:t>
            </a:r>
            <a:r>
              <a:rPr lang="en-US" sz="2000" dirty="0"/>
              <a:t>F-001 </a:t>
            </a:r>
            <a:r>
              <a:rPr lang="ru-RU" sz="2000" dirty="0"/>
              <a:t>электрод фтор-селективный</a:t>
            </a:r>
          </a:p>
          <a:p>
            <a:pPr indent="450000"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033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91B22-4827-47E7-AAB2-C9E8A0DE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15" y="259804"/>
            <a:ext cx="9906001" cy="492443"/>
          </a:xfrm>
        </p:spPr>
        <p:txBody>
          <a:bodyPr/>
          <a:lstStyle/>
          <a:p>
            <a:pPr algn="ctr"/>
            <a:r>
              <a:rPr lang="ru-RU" dirty="0"/>
              <a:t>УФ-газоанализатор ДГФ-1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635E95-58C5-402D-A558-70D47C906A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78689" y="1992630"/>
            <a:ext cx="5234622" cy="3862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C9800C-C5D6-425A-A66E-E7EAA521D2C6}"/>
              </a:ext>
            </a:extLst>
          </p:cNvPr>
          <p:cNvSpPr txBox="1"/>
          <p:nvPr/>
        </p:nvSpPr>
        <p:spPr>
          <a:xfrm>
            <a:off x="347132" y="752247"/>
            <a:ext cx="10485968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УФ-газоанализаторы используются для обнаружения и измерения концентрации искомых компонентов газовой смеси путем поглощения или рассеивания ультрафиолетового излучения.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485FA-C21E-4309-91FD-089DBD78A7EC}"/>
              </a:ext>
            </a:extLst>
          </p:cNvPr>
          <p:cNvSpPr txBox="1"/>
          <p:nvPr/>
        </p:nvSpPr>
        <p:spPr>
          <a:xfrm>
            <a:off x="2455644" y="5828755"/>
            <a:ext cx="97363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effectLst/>
                <a:ea typeface="Calibri" panose="020F0502020204030204" pitchFamily="34" charset="0"/>
              </a:rPr>
              <a:t>Рисунок 4 – Схема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газооптическая</a:t>
            </a:r>
            <a:r>
              <a:rPr lang="ru-RU" sz="2000" dirty="0">
                <a:effectLst/>
                <a:ea typeface="Calibri" panose="020F0502020204030204" pitchFamily="34" charset="0"/>
              </a:rPr>
              <a:t> газоанализатора ДГФ-1</a:t>
            </a:r>
            <a:r>
              <a:rPr lang="ru-RU" sz="2400" dirty="0"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endParaRPr lang="ru-RU" sz="2000" dirty="0">
              <a:effectLst/>
              <a:cs typeface="Helvetica" panose="020B0604020202020204" pitchFamily="34" charset="0"/>
            </a:endParaRPr>
          </a:p>
          <a:p>
            <a:pPr indent="45000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941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3" y="210592"/>
            <a:ext cx="11514431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Флуоресцентная спектрометрия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7CA911-7FC7-4F4D-855B-A7F02C1B3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61" y="2669823"/>
            <a:ext cx="6669674" cy="3454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878791-462F-4E1F-A67F-EDAAE9AA3EAC}"/>
              </a:ext>
            </a:extLst>
          </p:cNvPr>
          <p:cNvSpPr txBox="1"/>
          <p:nvPr/>
        </p:nvSpPr>
        <p:spPr>
          <a:xfrm>
            <a:off x="2254274" y="6124188"/>
            <a:ext cx="7683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effectLst/>
                <a:ea typeface="Calibri" panose="020F0502020204030204" pitchFamily="34" charset="0"/>
              </a:rPr>
              <a:t>Рисунок 5 – Структурная схема </a:t>
            </a:r>
            <a:r>
              <a:rPr lang="ru-RU" sz="2000" dirty="0">
                <a:ea typeface="Calibri" panose="020F0502020204030204" pitchFamily="34" charset="0"/>
              </a:rPr>
              <a:t>флуоресцентного </a:t>
            </a:r>
            <a:r>
              <a:rPr lang="ru-RU" sz="2000" dirty="0">
                <a:effectLst/>
                <a:ea typeface="Calibri" panose="020F0502020204030204" pitchFamily="34" charset="0"/>
              </a:rPr>
              <a:t>спектрометра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FAE56-5D39-4AD6-99B2-D1608A83EAA6}"/>
              </a:ext>
            </a:extLst>
          </p:cNvPr>
          <p:cNvSpPr txBox="1"/>
          <p:nvPr/>
        </p:nvSpPr>
        <p:spPr>
          <a:xfrm>
            <a:off x="501672" y="733812"/>
            <a:ext cx="11188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effectLst/>
                <a:ea typeface="Calibri" panose="020F0502020204030204" pitchFamily="34" charset="0"/>
              </a:rPr>
              <a:t>В данной работе использован </a:t>
            </a:r>
            <a:r>
              <a:rPr lang="ru-RU" sz="2000" dirty="0">
                <a:ea typeface="Calibri" panose="020F0502020204030204" pitchFamily="34" charset="0"/>
              </a:rPr>
              <a:t>тип</a:t>
            </a:r>
            <a:r>
              <a:rPr lang="ru-RU" sz="2000" dirty="0">
                <a:effectLst/>
                <a:ea typeface="Calibri" panose="020F0502020204030204" pitchFamily="34" charset="0"/>
              </a:rPr>
              <a:t> ф</a:t>
            </a:r>
            <a:r>
              <a:rPr lang="ru-RU" sz="2000" dirty="0">
                <a:latin typeface="+mn-lt"/>
              </a:rPr>
              <a:t>луоресцентной спектрометрии</a:t>
            </a:r>
            <a:r>
              <a:rPr lang="ru-RU" sz="2000" dirty="0">
                <a:effectLst/>
                <a:ea typeface="Calibri" panose="020F0502020204030204" pitchFamily="34" charset="0"/>
              </a:rPr>
              <a:t>.</a:t>
            </a:r>
          </a:p>
          <a:p>
            <a:pPr indent="450000"/>
            <a:r>
              <a:rPr lang="ru-RU" sz="2000" b="0" i="0" dirty="0">
                <a:effectLst/>
                <a:ea typeface="Roboto" panose="02000000000000000000" pitchFamily="2" charset="0"/>
              </a:rPr>
              <a:t>Флуоресцентная спектрометрия — это метод спектрометрии, основанный на измерении флуоресценции, то есть свечения вещества после его возбуждения излучением. При этом образец поглощает свет определённой длины волны и излучает свет с большей длиной волны. Этот метод используется для анализа различных веществ, определения их концентрации и изучения химических процессов, благодаря высокой чувствительности и специфичности</a:t>
            </a:r>
            <a:r>
              <a:rPr lang="ru-RU" sz="2000" b="0" i="0" dirty="0">
                <a:solidFill>
                  <a:srgbClr val="ECECEC"/>
                </a:solidFill>
                <a:effectLst/>
                <a:ea typeface="Roboto" panose="02000000000000000000" pitchFamily="2" charset="0"/>
              </a:rPr>
              <a:t>.</a:t>
            </a:r>
            <a:endParaRPr lang="ru-RU" sz="2000" dirty="0">
              <a:effectLst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4851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4871</TotalTime>
  <Words>921</Words>
  <Application>Microsoft Office PowerPoint</Application>
  <PresentationFormat>Широкоэкранный</PresentationFormat>
  <Paragraphs>168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Montserrat</vt:lpstr>
      <vt:lpstr>Times New Roman</vt:lpstr>
      <vt:lpstr>Шаблон МИФИ</vt:lpstr>
      <vt:lpstr>Презентация PowerPoint</vt:lpstr>
      <vt:lpstr>Актуальность</vt:lpstr>
      <vt:lpstr>Цель и задачи</vt:lpstr>
      <vt:lpstr>Объект исследования</vt:lpstr>
      <vt:lpstr>Методы регистрации наличия ионов фтора</vt:lpstr>
      <vt:lpstr>Таблица сравнения методов</vt:lpstr>
      <vt:lpstr>Ионоселективные электроды</vt:lpstr>
      <vt:lpstr>УФ-газоанализатор ДГФ-1</vt:lpstr>
      <vt:lpstr>Флуоресцентная спектрометрия</vt:lpstr>
      <vt:lpstr>Разработка структурной схемы прототипа устройства</vt:lpstr>
      <vt:lpstr>Разработка функциональной схемы прототипа устройства</vt:lpstr>
      <vt:lpstr>Разработка принципиальной схемы устройства</vt:lpstr>
      <vt:lpstr>Датчик освещенности</vt:lpstr>
      <vt:lpstr>Люминофор</vt:lpstr>
      <vt:lpstr>Устройства определения концентрации ионов фтора в анодном газе</vt:lpstr>
      <vt:lpstr>Проверка работоспособности датчиков освещенности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</dc:creator>
  <cp:lastModifiedBy>Иванов К. А.</cp:lastModifiedBy>
  <cp:revision>484</cp:revision>
  <cp:lastPrinted>2023-06-02T02:55:44Z</cp:lastPrinted>
  <dcterms:created xsi:type="dcterms:W3CDTF">2022-09-13T22:12:48Z</dcterms:created>
  <dcterms:modified xsi:type="dcterms:W3CDTF">2025-12-03T02:57:16Z</dcterms:modified>
</cp:coreProperties>
</file>