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wdp" ContentType="image/vnd.ms-photo"/>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notesMasterIdLst>
    <p:notesMasterId r:id="rId22"/>
  </p:notesMasterIdLst>
  <p:sldIdLst>
    <p:sldId id="258" r:id="rId2"/>
    <p:sldId id="259" r:id="rId3"/>
    <p:sldId id="307" r:id="rId4"/>
    <p:sldId id="310" r:id="rId5"/>
    <p:sldId id="291" r:id="rId6"/>
    <p:sldId id="292" r:id="rId7"/>
    <p:sldId id="304" r:id="rId8"/>
    <p:sldId id="305" r:id="rId9"/>
    <p:sldId id="299" r:id="rId10"/>
    <p:sldId id="295" r:id="rId11"/>
    <p:sldId id="298" r:id="rId12"/>
    <p:sldId id="301" r:id="rId13"/>
    <p:sldId id="302" r:id="rId14"/>
    <p:sldId id="303" r:id="rId15"/>
    <p:sldId id="306" r:id="rId16"/>
    <p:sldId id="297" r:id="rId17"/>
    <p:sldId id="269" r:id="rId18"/>
    <p:sldId id="313" r:id="rId19"/>
    <p:sldId id="311" r:id="rId20"/>
    <p:sldId id="312" r:id="rId21"/>
  </p:sldIdLst>
  <p:sldSz cx="9144000" cy="5715000" type="screen16x10"/>
  <p:notesSz cx="6858000" cy="9144000"/>
  <p:embeddedFontLst>
    <p:embeddedFont>
      <p:font typeface="Montserrat" charset="-52"/>
      <p:regular r:id="rId23"/>
      <p:bold r:id="rId24"/>
      <p:italic r:id="rId25"/>
      <p:boldItalic r:id="rId26"/>
    </p:embeddedFont>
    <p:embeddedFont>
      <p:font typeface="Tahoma" pitchFamily="34" charset="0"/>
      <p:regular r:id="rId27"/>
      <p:bold r:id="rId28"/>
    </p:embeddedFont>
    <p:embeddedFont>
      <p:font typeface="Calibri" pitchFamily="34" charset="0"/>
      <p:regular r:id="rId29"/>
      <p:bold r:id="rId30"/>
      <p:italic r:id="rId31"/>
      <p:boldItalic r:id="rId32"/>
    </p:embeddedFont>
  </p:embeddedFontLst>
  <p:defaultText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E7E9F3"/>
    <a:srgbClr val="E46C2A"/>
    <a:srgbClr val="0055BB"/>
    <a:srgbClr val="FF7300"/>
    <a:srgbClr val="00BBEE"/>
    <a:srgbClr val="0061AF"/>
    <a:srgbClr val="8F9092"/>
    <a:srgbClr val="DDDEDE"/>
    <a:srgbClr val="222A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759" autoAdjust="0"/>
  </p:normalViewPr>
  <p:slideViewPr>
    <p:cSldViewPr snapToGrid="0" showGuides="1">
      <p:cViewPr varScale="1">
        <p:scale>
          <a:sx n="125" d="100"/>
          <a:sy n="125" d="100"/>
        </p:scale>
        <p:origin x="-1140" y="-84"/>
      </p:cViewPr>
      <p:guideLst>
        <p:guide orient="horz" pos="180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2FE32-C798-4F4E-8556-827E1D39EB9D}" type="datetimeFigureOut">
              <a:rPr lang="ru-RU" smtClean="0"/>
              <a:pPr/>
              <a:t>29.05.2025</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08FB9-15CC-4203-9DF6-3855DEC1EE6E}" type="slidenum">
              <a:rPr lang="ru-RU" smtClean="0"/>
              <a:pPr/>
              <a:t>‹#›</a:t>
            </a:fld>
            <a:endParaRPr lang="ru-RU"/>
          </a:p>
        </p:txBody>
      </p:sp>
    </p:spTree>
    <p:extLst>
      <p:ext uri="{BB962C8B-B14F-4D97-AF65-F5344CB8AC3E}">
        <p14:creationId xmlns:p14="http://schemas.microsoft.com/office/powerpoint/2010/main" xmlns="" val="32796149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2</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11</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12</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13</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14</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15</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16</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17</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19</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20</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3</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4</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5</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6</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7</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8</a:t>
            </a:fld>
            <a:endParaRPr lang="ru-RU"/>
          </a:p>
        </p:txBody>
      </p:sp>
    </p:spTree>
    <p:extLst>
      <p:ext uri="{BB962C8B-B14F-4D97-AF65-F5344CB8AC3E}">
        <p14:creationId xmlns:p14="http://schemas.microsoft.com/office/powerpoint/2010/main" xmlns="" val="423120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BAB233-025D-4345-A91F-D052F237088B}" type="slidenum">
              <a:rPr lang="ru-RU" smtClean="0"/>
              <a:pPr/>
              <a:t>9</a:t>
            </a:fld>
            <a:endParaRPr lang="ru-RU"/>
          </a:p>
        </p:txBody>
      </p:sp>
    </p:spTree>
    <p:extLst>
      <p:ext uri="{BB962C8B-B14F-4D97-AF65-F5344CB8AC3E}">
        <p14:creationId xmlns:p14="http://schemas.microsoft.com/office/powerpoint/2010/main" xmlns="" val="31760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508FB9-15CC-4203-9DF6-3855DEC1EE6E}" type="slidenum">
              <a:rPr lang="ru-RU" smtClean="0"/>
              <a:pPr/>
              <a:t>10</a:t>
            </a:fld>
            <a:endParaRPr lang="ru-RU"/>
          </a:p>
        </p:txBody>
      </p:sp>
    </p:spTree>
    <p:extLst>
      <p:ext uri="{BB962C8B-B14F-4D97-AF65-F5344CB8AC3E}">
        <p14:creationId xmlns:p14="http://schemas.microsoft.com/office/powerpoint/2010/main" xmlns="" val="4231206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8730856" y="5377658"/>
            <a:ext cx="319639" cy="238527"/>
          </a:xfrm>
          <a:prstGeom prst="rect">
            <a:avLst/>
          </a:prstGeom>
        </p:spPr>
        <p:txBody>
          <a:bodyPr wrap="none" lIns="68580" tIns="34290" rIns="68580" bIns="34290">
            <a:spAutoFit/>
          </a:bodyPr>
          <a:lstStyle/>
          <a:p>
            <a:pPr algn="l"/>
            <a:fld id="{14D38384-7A71-42FD-A8FA-E9EF1AAD0FA2}" type="slidenum">
              <a:rPr lang="ru-RU" sz="1100" smtClean="0">
                <a:solidFill>
                  <a:srgbClr val="8F9092"/>
                </a:solidFill>
                <a:latin typeface="Montserrat" panose="00000500000000000000" pitchFamily="2" charset="-52"/>
              </a:rPr>
              <a:pPr algn="l"/>
              <a:t>‹#›</a:t>
            </a:fld>
            <a:endParaRPr lang="ru-RU" sz="11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6780" t="32381" r="-4361" b="40680"/>
          <a:stretch/>
        </p:blipFill>
        <p:spPr>
          <a:xfrm>
            <a:off x="0" y="1058175"/>
            <a:ext cx="737090" cy="1254574"/>
          </a:xfrm>
          <a:prstGeom prst="rect">
            <a:avLst/>
          </a:prstGeom>
        </p:spPr>
      </p:pic>
      <p:sp>
        <p:nvSpPr>
          <p:cNvPr id="6" name="Прямоугольник 5"/>
          <p:cNvSpPr/>
          <p:nvPr userDrawn="1"/>
        </p:nvSpPr>
        <p:spPr bwMode="hidden">
          <a:xfrm>
            <a:off x="-1" y="-1"/>
            <a:ext cx="9144001" cy="1020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colorTemperature colorTemp="5300"/>
                    </a14:imgEffect>
                  </a14:imgLayer>
                </a14:imgProps>
              </a:ext>
              <a:ext uri="{28A0092B-C50C-407E-A947-70E740481C1C}">
                <a14:useLocalDpi xmlns:a14="http://schemas.microsoft.com/office/drawing/2010/main" xmlns="" val="0"/>
              </a:ext>
            </a:extLst>
          </a:blip>
          <a:srcRect t="23654" b="46857"/>
          <a:stretch/>
        </p:blipFill>
        <p:spPr>
          <a:xfrm>
            <a:off x="6030258" y="0"/>
            <a:ext cx="3113745" cy="1019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61576" t="1513" r="20843" b="88431"/>
          <a:stretch/>
        </p:blipFill>
        <p:spPr>
          <a:xfrm>
            <a:off x="0" y="5246690"/>
            <a:ext cx="737090" cy="468312"/>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148" t="45097" r="86065" b="31852"/>
          <a:stretch/>
        </p:blipFill>
        <p:spPr>
          <a:xfrm>
            <a:off x="8777578" y="2818555"/>
            <a:ext cx="368414" cy="1073532"/>
          </a:xfrm>
          <a:prstGeom prst="rect">
            <a:avLst/>
          </a:prstGeom>
        </p:spPr>
      </p:pic>
      <p:sp>
        <p:nvSpPr>
          <p:cNvPr id="15" name="Заголовок 14"/>
          <p:cNvSpPr>
            <a:spLocks noGrp="1"/>
          </p:cNvSpPr>
          <p:nvPr>
            <p:ph type="title"/>
          </p:nvPr>
        </p:nvSpPr>
        <p:spPr>
          <a:xfrm>
            <a:off x="419680" y="321052"/>
            <a:ext cx="8311175" cy="392415"/>
          </a:xfrm>
          <a:prstGeom prst="rect">
            <a:avLst/>
          </a:prstGeom>
        </p:spPr>
        <p:txBody>
          <a:bodyPr wrap="square" lIns="68580" tIns="34290" rIns="68580" bIns="34290" anchor="ctr">
            <a:spAutoFit/>
          </a:bodyPr>
          <a:lstStyle>
            <a:lvl1pPr>
              <a:lnSpc>
                <a:spcPct val="100000"/>
              </a:lnSpc>
              <a:defRPr sz="21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419682" y="1441078"/>
            <a:ext cx="1011335" cy="253916"/>
          </a:xfrm>
          <a:prstGeom prst="rect">
            <a:avLst/>
          </a:prstGeom>
        </p:spPr>
        <p:txBody>
          <a:bodyPr wrap="square" lIns="68580" tIns="34290" rIns="68580" bIns="34290" anchor="t" anchorCtr="0">
            <a:spAutoFit/>
          </a:bodyPr>
          <a:lstStyle>
            <a:lvl1pPr marL="0" indent="0">
              <a:lnSpc>
                <a:spcPct val="100000"/>
              </a:lnSpc>
              <a:spcBef>
                <a:spcPts val="0"/>
              </a:spcBef>
              <a:spcAft>
                <a:spcPts val="450"/>
              </a:spcAft>
              <a:buNone/>
              <a:defRPr sz="1200" b="1">
                <a:solidFill>
                  <a:schemeClr val="accent2"/>
                </a:solidFill>
                <a:latin typeface="Montserrat" panose="00000500000000000000" pitchFamily="2" charset="-52"/>
              </a:defRPr>
            </a:lvl1pPr>
            <a:lvl2pPr>
              <a:lnSpc>
                <a:spcPct val="100000"/>
              </a:lnSpc>
              <a:spcBef>
                <a:spcPts val="0"/>
              </a:spcBef>
              <a:spcAft>
                <a:spcPts val="450"/>
              </a:spcAft>
              <a:defRPr sz="11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419679" y="2007529"/>
            <a:ext cx="1237358" cy="407804"/>
          </a:xfrm>
          <a:prstGeom prst="rect">
            <a:avLst/>
          </a:prstGeom>
        </p:spPr>
        <p:txBody>
          <a:bodyPr wrap="square" lIns="68580" tIns="34290" rIns="68580" bIns="34290">
            <a:spAutoFit/>
          </a:bodyPr>
          <a:lstStyle>
            <a:lvl1pPr marL="0" indent="0">
              <a:lnSpc>
                <a:spcPct val="100000"/>
              </a:lnSpc>
              <a:spcBef>
                <a:spcPts val="0"/>
              </a:spcBef>
              <a:spcAft>
                <a:spcPts val="450"/>
              </a:spcAft>
              <a:buNone/>
              <a:defRPr sz="11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xmlns="" val="3732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6780" t="32381" r="-4361" b="40680"/>
          <a:stretch/>
        </p:blipFill>
        <p:spPr>
          <a:xfrm>
            <a:off x="0" y="1058175"/>
            <a:ext cx="737090" cy="1254574"/>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61576" t="1513" r="20843" b="88431"/>
          <a:stretch/>
        </p:blipFill>
        <p:spPr>
          <a:xfrm>
            <a:off x="0" y="5246690"/>
            <a:ext cx="737090" cy="468312"/>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5148" t="45097" r="86065" b="31852"/>
          <a:stretch/>
        </p:blipFill>
        <p:spPr>
          <a:xfrm>
            <a:off x="8777578" y="2818555"/>
            <a:ext cx="368414" cy="1073532"/>
          </a:xfrm>
          <a:prstGeom prst="rect">
            <a:avLst/>
          </a:prstGeom>
        </p:spPr>
      </p:pic>
      <p:sp>
        <p:nvSpPr>
          <p:cNvPr id="15" name="Заголовок 14"/>
          <p:cNvSpPr>
            <a:spLocks noGrp="1"/>
          </p:cNvSpPr>
          <p:nvPr>
            <p:ph type="title"/>
          </p:nvPr>
        </p:nvSpPr>
        <p:spPr>
          <a:xfrm>
            <a:off x="419682" y="321052"/>
            <a:ext cx="6675713" cy="392415"/>
          </a:xfrm>
          <a:prstGeom prst="rect">
            <a:avLst/>
          </a:prstGeom>
        </p:spPr>
        <p:txBody>
          <a:bodyPr wrap="square" lIns="68580" tIns="34290" rIns="68580" bIns="34290" anchor="ctr">
            <a:spAutoFit/>
          </a:bodyPr>
          <a:lstStyle>
            <a:lvl1pPr>
              <a:lnSpc>
                <a:spcPct val="100000"/>
              </a:lnSpc>
              <a:defRPr lang="ru-RU" sz="2100" b="1" kern="1200" dirty="0">
                <a:solidFill>
                  <a:srgbClr val="E46C2A"/>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419682" y="1441078"/>
            <a:ext cx="1011335" cy="253916"/>
          </a:xfrm>
          <a:prstGeom prst="rect">
            <a:avLst/>
          </a:prstGeom>
        </p:spPr>
        <p:txBody>
          <a:bodyPr wrap="square" lIns="68580" tIns="34290" rIns="68580" bIns="34290" anchor="t" anchorCtr="0">
            <a:spAutoFit/>
          </a:bodyPr>
          <a:lstStyle>
            <a:lvl1pPr marL="0" indent="0">
              <a:lnSpc>
                <a:spcPct val="100000"/>
              </a:lnSpc>
              <a:spcBef>
                <a:spcPts val="0"/>
              </a:spcBef>
              <a:spcAft>
                <a:spcPts val="450"/>
              </a:spcAft>
              <a:buNone/>
              <a:defRPr sz="1200" b="1">
                <a:solidFill>
                  <a:srgbClr val="00BBEE"/>
                </a:solidFill>
                <a:latin typeface="Montserrat" panose="00000500000000000000" pitchFamily="2" charset="-52"/>
              </a:defRPr>
            </a:lvl1pPr>
            <a:lvl2pPr>
              <a:lnSpc>
                <a:spcPct val="100000"/>
              </a:lnSpc>
              <a:spcBef>
                <a:spcPts val="0"/>
              </a:spcBef>
              <a:spcAft>
                <a:spcPts val="450"/>
              </a:spcAft>
              <a:defRPr sz="11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419679" y="2007529"/>
            <a:ext cx="1237358" cy="407804"/>
          </a:xfrm>
          <a:prstGeom prst="rect">
            <a:avLst/>
          </a:prstGeom>
        </p:spPr>
        <p:txBody>
          <a:bodyPr wrap="square" lIns="68580" tIns="34290" rIns="68580" bIns="34290">
            <a:spAutoFit/>
          </a:bodyPr>
          <a:lstStyle>
            <a:lvl1pPr marL="0" indent="0">
              <a:lnSpc>
                <a:spcPct val="100000"/>
              </a:lnSpc>
              <a:spcBef>
                <a:spcPts val="0"/>
              </a:spcBef>
              <a:spcAft>
                <a:spcPts val="450"/>
              </a:spcAft>
              <a:buNone/>
              <a:defRPr sz="1100">
                <a:solidFill>
                  <a:srgbClr val="222A3F"/>
                </a:solidFill>
                <a:latin typeface="Montserrat" panose="00000500000000000000" pitchFamily="2" charset="-52"/>
              </a:defRPr>
            </a:lvl1pPr>
          </a:lstStyle>
          <a:p>
            <a:pPr lvl="0"/>
            <a:r>
              <a:rPr lang="ru-RU" dirty="0"/>
              <a:t>Образец текста</a:t>
            </a: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144467" y="-112739"/>
            <a:ext cx="1782056" cy="1260000"/>
          </a:xfrm>
          <a:prstGeom prst="rect">
            <a:avLst/>
          </a:prstGeom>
        </p:spPr>
      </p:pic>
      <p:sp>
        <p:nvSpPr>
          <p:cNvPr id="11" name="Прямоугольник 10">
            <a:extLst>
              <a:ext uri="{FF2B5EF4-FFF2-40B4-BE49-F238E27FC236}">
                <a16:creationId xmlns:a16="http://schemas.microsoft.com/office/drawing/2014/main" xmlns="" id="{F00D0962-6951-42C9-AAB7-A8419B4562CD}"/>
              </a:ext>
            </a:extLst>
          </p:cNvPr>
          <p:cNvSpPr/>
          <p:nvPr userDrawn="1"/>
        </p:nvSpPr>
        <p:spPr>
          <a:xfrm>
            <a:off x="8730856" y="5377658"/>
            <a:ext cx="319639" cy="238527"/>
          </a:xfrm>
          <a:prstGeom prst="rect">
            <a:avLst/>
          </a:prstGeom>
        </p:spPr>
        <p:txBody>
          <a:bodyPr wrap="none" lIns="68580" tIns="34290" rIns="68580" bIns="34290">
            <a:spAutoFit/>
          </a:bodyPr>
          <a:lstStyle/>
          <a:p>
            <a:pPr algn="l"/>
            <a:fld id="{14D38384-7A71-42FD-A8FA-E9EF1AAD0FA2}" type="slidenum">
              <a:rPr lang="ru-RU" sz="1100" smtClean="0">
                <a:solidFill>
                  <a:srgbClr val="8F9092"/>
                </a:solidFill>
                <a:latin typeface="Montserrat" panose="00000500000000000000" pitchFamily="2" charset="-52"/>
              </a:rPr>
              <a:pPr algn="l"/>
              <a:t>‹#›</a:t>
            </a:fld>
            <a:endParaRPr lang="ru-RU" sz="11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xmlns="" val="94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9144001" cy="1020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6780" t="32381" r="-4361" b="40680"/>
          <a:stretch/>
        </p:blipFill>
        <p:spPr>
          <a:xfrm>
            <a:off x="0" y="1058175"/>
            <a:ext cx="737090" cy="1254574"/>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61576" t="1513" r="20843" b="88431"/>
          <a:stretch/>
        </p:blipFill>
        <p:spPr>
          <a:xfrm>
            <a:off x="0" y="5246690"/>
            <a:ext cx="737090" cy="468312"/>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5148" t="45097" r="86065" b="31852"/>
          <a:stretch/>
        </p:blipFill>
        <p:spPr>
          <a:xfrm>
            <a:off x="8777578" y="2818555"/>
            <a:ext cx="368414" cy="1073532"/>
          </a:xfrm>
          <a:prstGeom prst="rect">
            <a:avLst/>
          </a:prstGeom>
        </p:spPr>
      </p:pic>
      <p:sp>
        <p:nvSpPr>
          <p:cNvPr id="15" name="Заголовок 14"/>
          <p:cNvSpPr>
            <a:spLocks noGrp="1"/>
          </p:cNvSpPr>
          <p:nvPr>
            <p:ph type="title"/>
          </p:nvPr>
        </p:nvSpPr>
        <p:spPr>
          <a:xfrm>
            <a:off x="419679" y="321052"/>
            <a:ext cx="6774627" cy="392415"/>
          </a:xfrm>
          <a:prstGeom prst="rect">
            <a:avLst/>
          </a:prstGeom>
        </p:spPr>
        <p:txBody>
          <a:bodyPr wrap="square" lIns="68580" tIns="34290" rIns="68580" bIns="34290" anchor="ctr">
            <a:spAutoFit/>
          </a:bodyPr>
          <a:lstStyle>
            <a:lvl1pPr>
              <a:lnSpc>
                <a:spcPct val="100000"/>
              </a:lnSpc>
              <a:defRPr lang="ru-RU" sz="21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419682" y="1441078"/>
            <a:ext cx="1011335" cy="253916"/>
          </a:xfrm>
          <a:prstGeom prst="rect">
            <a:avLst/>
          </a:prstGeom>
        </p:spPr>
        <p:txBody>
          <a:bodyPr wrap="square" lIns="68580" tIns="34290" rIns="68580" bIns="34290" anchor="t" anchorCtr="0">
            <a:spAutoFit/>
          </a:bodyPr>
          <a:lstStyle>
            <a:lvl1pPr marL="0" indent="0">
              <a:lnSpc>
                <a:spcPct val="100000"/>
              </a:lnSpc>
              <a:spcBef>
                <a:spcPts val="0"/>
              </a:spcBef>
              <a:spcAft>
                <a:spcPts val="450"/>
              </a:spcAft>
              <a:buNone/>
              <a:defRPr sz="1200" b="1">
                <a:solidFill>
                  <a:srgbClr val="00BBEE"/>
                </a:solidFill>
                <a:latin typeface="Montserrat" panose="00000500000000000000" pitchFamily="2" charset="-52"/>
              </a:defRPr>
            </a:lvl1pPr>
            <a:lvl2pPr>
              <a:lnSpc>
                <a:spcPct val="100000"/>
              </a:lnSpc>
              <a:spcBef>
                <a:spcPts val="0"/>
              </a:spcBef>
              <a:spcAft>
                <a:spcPts val="450"/>
              </a:spcAft>
              <a:defRPr sz="11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419679" y="2007529"/>
            <a:ext cx="1237358" cy="407804"/>
          </a:xfrm>
          <a:prstGeom prst="rect">
            <a:avLst/>
          </a:prstGeom>
        </p:spPr>
        <p:txBody>
          <a:bodyPr wrap="square" lIns="68580" tIns="34290" rIns="68580" bIns="34290">
            <a:spAutoFit/>
          </a:bodyPr>
          <a:lstStyle>
            <a:lvl1pPr marL="0" indent="0">
              <a:lnSpc>
                <a:spcPct val="100000"/>
              </a:lnSpc>
              <a:spcBef>
                <a:spcPts val="0"/>
              </a:spcBef>
              <a:spcAft>
                <a:spcPts val="450"/>
              </a:spcAft>
              <a:buNone/>
              <a:defRPr sz="1100">
                <a:solidFill>
                  <a:srgbClr val="222A3F"/>
                </a:solidFill>
                <a:latin typeface="Montserrat" panose="00000500000000000000" pitchFamily="2" charset="-52"/>
              </a:defRPr>
            </a:lvl1pPr>
          </a:lstStyle>
          <a:p>
            <a:pPr lvl="0"/>
            <a:r>
              <a:rPr lang="ru-RU" dirty="0"/>
              <a:t>Образец текста</a:t>
            </a: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bwMode="invGray">
          <a:xfrm>
            <a:off x="7144467" y="-120001"/>
            <a:ext cx="1782056" cy="1260000"/>
          </a:xfrm>
          <a:prstGeom prst="rect">
            <a:avLst/>
          </a:prstGeom>
        </p:spPr>
      </p:pic>
      <p:sp>
        <p:nvSpPr>
          <p:cNvPr id="11" name="Прямоугольник 10">
            <a:extLst>
              <a:ext uri="{FF2B5EF4-FFF2-40B4-BE49-F238E27FC236}">
                <a16:creationId xmlns:a16="http://schemas.microsoft.com/office/drawing/2014/main" xmlns="" id="{12077ADA-551A-4656-A047-B811D4148796}"/>
              </a:ext>
            </a:extLst>
          </p:cNvPr>
          <p:cNvSpPr/>
          <p:nvPr userDrawn="1"/>
        </p:nvSpPr>
        <p:spPr>
          <a:xfrm>
            <a:off x="8730856" y="5377658"/>
            <a:ext cx="319639" cy="238527"/>
          </a:xfrm>
          <a:prstGeom prst="rect">
            <a:avLst/>
          </a:prstGeom>
        </p:spPr>
        <p:txBody>
          <a:bodyPr wrap="none" lIns="68580" tIns="34290" rIns="68580" bIns="34290">
            <a:spAutoFit/>
          </a:bodyPr>
          <a:lstStyle/>
          <a:p>
            <a:pPr algn="l"/>
            <a:fld id="{14D38384-7A71-42FD-A8FA-E9EF1AAD0FA2}" type="slidenum">
              <a:rPr lang="ru-RU" sz="1100" smtClean="0">
                <a:solidFill>
                  <a:srgbClr val="8F9092"/>
                </a:solidFill>
                <a:latin typeface="Montserrat" panose="00000500000000000000" pitchFamily="2" charset="-52"/>
              </a:rPr>
              <a:pPr algn="l"/>
              <a:t>‹#›</a:t>
            </a:fld>
            <a:endParaRPr lang="ru-RU" sz="11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xmlns="" val="167572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Титульный слайд 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79572" y="2415000"/>
            <a:ext cx="3564431" cy="330000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0145" y="465506"/>
            <a:ext cx="1863000" cy="1380000"/>
          </a:xfrm>
          <a:prstGeom prst="rect">
            <a:avLst/>
          </a:prstGeom>
        </p:spPr>
      </p:pic>
      <p:sp>
        <p:nvSpPr>
          <p:cNvPr id="6" name="Текст 26"/>
          <p:cNvSpPr>
            <a:spLocks noGrp="1"/>
          </p:cNvSpPr>
          <p:nvPr>
            <p:ph type="body" sz="quarter" idx="11" hasCustomPrompt="1"/>
          </p:nvPr>
        </p:nvSpPr>
        <p:spPr>
          <a:xfrm>
            <a:off x="420146" y="5069881"/>
            <a:ext cx="1237358" cy="284693"/>
          </a:xfrm>
          <a:prstGeom prst="rect">
            <a:avLst/>
          </a:prstGeom>
        </p:spPr>
        <p:txBody>
          <a:bodyPr wrap="square" lIns="68580" tIns="34290" rIns="68580" bIns="34290">
            <a:spAutoFit/>
          </a:bodyPr>
          <a:lstStyle>
            <a:lvl1pPr marL="0" indent="0">
              <a:lnSpc>
                <a:spcPct val="100000"/>
              </a:lnSpc>
              <a:spcBef>
                <a:spcPts val="0"/>
              </a:spcBef>
              <a:spcAft>
                <a:spcPts val="450"/>
              </a:spcAft>
              <a:buNone/>
              <a:defRPr sz="14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420146" y="2139356"/>
            <a:ext cx="2021066" cy="346249"/>
          </a:xfrm>
          <a:prstGeom prst="rect">
            <a:avLst/>
          </a:prstGeom>
        </p:spPr>
        <p:txBody>
          <a:bodyPr wrap="square" lIns="68580" tIns="34290" rIns="68580" bIns="34290">
            <a:spAutoFit/>
          </a:bodyPr>
          <a:lstStyle>
            <a:lvl1pPr marL="0" indent="0">
              <a:lnSpc>
                <a:spcPct val="100000"/>
              </a:lnSpc>
              <a:spcBef>
                <a:spcPts val="0"/>
              </a:spcBef>
              <a:spcAft>
                <a:spcPts val="450"/>
              </a:spcAft>
              <a:buNone/>
              <a:defRPr sz="18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420147" y="2665140"/>
            <a:ext cx="2202031" cy="484748"/>
          </a:xfrm>
          <a:prstGeom prst="rect">
            <a:avLst/>
          </a:prstGeom>
        </p:spPr>
        <p:txBody>
          <a:bodyPr wrap="square" lIns="68580" tIns="34290" rIns="68580" bIns="34290">
            <a:spAutoFit/>
          </a:bodyPr>
          <a:lstStyle>
            <a:lvl1pPr marL="0" indent="0">
              <a:lnSpc>
                <a:spcPct val="100000"/>
              </a:lnSpc>
              <a:spcBef>
                <a:spcPts val="0"/>
              </a:spcBef>
              <a:spcAft>
                <a:spcPts val="450"/>
              </a:spcAft>
              <a:buNone/>
              <a:defRPr sz="27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xmlns="" val="102702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4813663" y="5069881"/>
            <a:ext cx="1237358" cy="284693"/>
          </a:xfrm>
          <a:prstGeom prst="rect">
            <a:avLst/>
          </a:prstGeom>
        </p:spPr>
        <p:txBody>
          <a:bodyPr wrap="square" lIns="68580" tIns="34290" rIns="68580" bIns="34290">
            <a:spAutoFit/>
          </a:bodyPr>
          <a:lstStyle>
            <a:lvl1pPr marL="0" indent="0">
              <a:lnSpc>
                <a:spcPct val="100000"/>
              </a:lnSpc>
              <a:spcBef>
                <a:spcPts val="0"/>
              </a:spcBef>
              <a:spcAft>
                <a:spcPts val="450"/>
              </a:spcAft>
              <a:buNone/>
              <a:defRPr sz="14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4813663" y="2139356"/>
            <a:ext cx="2021066" cy="346249"/>
          </a:xfrm>
          <a:prstGeom prst="rect">
            <a:avLst/>
          </a:prstGeom>
        </p:spPr>
        <p:txBody>
          <a:bodyPr wrap="square" lIns="68580" tIns="34290" rIns="68580" bIns="34290">
            <a:spAutoFit/>
          </a:bodyPr>
          <a:lstStyle>
            <a:lvl1pPr marL="0" indent="0">
              <a:lnSpc>
                <a:spcPct val="100000"/>
              </a:lnSpc>
              <a:spcBef>
                <a:spcPts val="0"/>
              </a:spcBef>
              <a:spcAft>
                <a:spcPts val="450"/>
              </a:spcAft>
              <a:buNone/>
              <a:defRPr sz="18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4813666" y="2665140"/>
            <a:ext cx="2202031" cy="484748"/>
          </a:xfrm>
          <a:prstGeom prst="rect">
            <a:avLst/>
          </a:prstGeom>
        </p:spPr>
        <p:txBody>
          <a:bodyPr wrap="square" lIns="68580" tIns="34290" rIns="68580" bIns="34290">
            <a:spAutoFit/>
          </a:bodyPr>
          <a:lstStyle>
            <a:lvl1pPr marL="0" indent="0">
              <a:lnSpc>
                <a:spcPct val="100000"/>
              </a:lnSpc>
              <a:spcBef>
                <a:spcPts val="0"/>
              </a:spcBef>
              <a:spcAft>
                <a:spcPts val="450"/>
              </a:spcAft>
              <a:buNone/>
              <a:defRPr sz="2700" b="1">
                <a:solidFill>
                  <a:srgbClr val="0055BB"/>
                </a:solidFill>
                <a:latin typeface="Montserrat" panose="00000500000000000000" pitchFamily="2" charset="-52"/>
              </a:defRPr>
            </a:lvl1pPr>
          </a:lstStyle>
          <a:p>
            <a:pPr lvl="0"/>
            <a:r>
              <a:rPr lang="ru-RU" dirty="0"/>
              <a:t>Заголовок</a:t>
            </a: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974376"/>
            <a:ext cx="4415246" cy="3407126"/>
          </a:xfrm>
          <a:prstGeom prst="rect">
            <a:avLst/>
          </a:prstGeom>
        </p:spPr>
      </p:pic>
    </p:spTree>
    <p:extLst>
      <p:ext uri="{BB962C8B-B14F-4D97-AF65-F5344CB8AC3E}">
        <p14:creationId xmlns:p14="http://schemas.microsoft.com/office/powerpoint/2010/main" xmlns="" val="42551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579572" y="2415000"/>
            <a:ext cx="3564431" cy="3300000"/>
          </a:xfrm>
          <a:prstGeom prst="rect">
            <a:avLst/>
          </a:prstGeom>
        </p:spPr>
      </p:pic>
      <p:sp>
        <p:nvSpPr>
          <p:cNvPr id="7" name="Текст 26"/>
          <p:cNvSpPr>
            <a:spLocks noGrp="1"/>
          </p:cNvSpPr>
          <p:nvPr>
            <p:ph type="body" sz="quarter" idx="13" hasCustomPrompt="1"/>
          </p:nvPr>
        </p:nvSpPr>
        <p:spPr>
          <a:xfrm>
            <a:off x="420147" y="2588196"/>
            <a:ext cx="2202031" cy="484748"/>
          </a:xfrm>
          <a:prstGeom prst="rect">
            <a:avLst/>
          </a:prstGeom>
        </p:spPr>
        <p:txBody>
          <a:bodyPr wrap="square" lIns="68580" tIns="34290" rIns="68580" bIns="34290">
            <a:spAutoFit/>
          </a:bodyPr>
          <a:lstStyle>
            <a:lvl1pPr marL="0" indent="0">
              <a:lnSpc>
                <a:spcPct val="100000"/>
              </a:lnSpc>
              <a:spcBef>
                <a:spcPts val="0"/>
              </a:spcBef>
              <a:spcAft>
                <a:spcPts val="450"/>
              </a:spcAft>
              <a:buNone/>
              <a:defRPr sz="27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xmlns="" val="979755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4056644"/>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80" r:id="rId3"/>
    <p:sldLayoutId id="2147483675" r:id="rId4"/>
    <p:sldLayoutId id="2147483682" r:id="rId5"/>
    <p:sldLayoutId id="2147483681"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sol.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23.png"/><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quarter" idx="11"/>
          </p:nvPr>
        </p:nvSpPr>
        <p:spPr>
          <a:xfrm>
            <a:off x="420145" y="5069882"/>
            <a:ext cx="2389729" cy="284693"/>
          </a:xfrm>
        </p:spPr>
        <p:txBody>
          <a:bodyPr/>
          <a:lstStyle/>
          <a:p>
            <a:r>
              <a:rPr lang="ru-RU" dirty="0" smtClean="0"/>
              <a:t>29 мая 2025 года</a:t>
            </a:r>
            <a:endParaRPr lang="ru-RU" dirty="0"/>
          </a:p>
        </p:txBody>
      </p:sp>
      <p:sp>
        <p:nvSpPr>
          <p:cNvPr id="12" name="Текст 11"/>
          <p:cNvSpPr>
            <a:spLocks noGrp="1"/>
          </p:cNvSpPr>
          <p:nvPr>
            <p:ph type="body" sz="quarter" idx="12"/>
          </p:nvPr>
        </p:nvSpPr>
        <p:spPr>
          <a:xfrm>
            <a:off x="420146" y="4097272"/>
            <a:ext cx="8628604" cy="623248"/>
          </a:xfrm>
        </p:spPr>
        <p:txBody>
          <a:bodyPr/>
          <a:lstStyle/>
          <a:p>
            <a:pPr>
              <a:spcAft>
                <a:spcPts val="0"/>
              </a:spcAft>
            </a:pPr>
            <a:r>
              <a:rPr lang="ru-RU" b="1" dirty="0" smtClean="0">
                <a:latin typeface="Montserrat" panose="020B0604020202020204" charset="-52"/>
              </a:rPr>
              <a:t>А.В. Северин</a:t>
            </a:r>
            <a:endParaRPr lang="ru-RU" b="1" dirty="0">
              <a:latin typeface="Montserrat" panose="020B0604020202020204" charset="-52"/>
            </a:endParaRPr>
          </a:p>
          <a:p>
            <a:pPr>
              <a:spcAft>
                <a:spcPts val="0"/>
              </a:spcAft>
            </a:pPr>
            <a:r>
              <a:rPr lang="ru-RU" b="1" dirty="0">
                <a:latin typeface="Montserrat" panose="020B0604020202020204" charset="-52"/>
              </a:rPr>
              <a:t>аспирант гр. </a:t>
            </a:r>
            <a:r>
              <a:rPr lang="ru-RU" b="1" dirty="0" smtClean="0">
                <a:latin typeface="Montserrat" panose="020B0604020202020204" charset="-52"/>
              </a:rPr>
              <a:t>Д-</a:t>
            </a:r>
            <a:r>
              <a:rPr lang="en-US" b="1" dirty="0" smtClean="0">
                <a:latin typeface="Montserrat" panose="020B0604020202020204" charset="-52"/>
              </a:rPr>
              <a:t>541</a:t>
            </a:r>
            <a:endParaRPr lang="ru-RU" b="1" dirty="0">
              <a:latin typeface="Montserrat" panose="020B0604020202020204" charset="-52"/>
            </a:endParaRPr>
          </a:p>
        </p:txBody>
      </p:sp>
      <p:sp>
        <p:nvSpPr>
          <p:cNvPr id="13" name="Текст 12"/>
          <p:cNvSpPr>
            <a:spLocks noGrp="1"/>
          </p:cNvSpPr>
          <p:nvPr>
            <p:ph type="body" sz="quarter" idx="13"/>
          </p:nvPr>
        </p:nvSpPr>
        <p:spPr>
          <a:xfrm>
            <a:off x="201073" y="2442892"/>
            <a:ext cx="8342853" cy="979755"/>
          </a:xfrm>
        </p:spPr>
        <p:txBody>
          <a:bodyPr/>
          <a:lstStyle/>
          <a:p>
            <a:pPr>
              <a:lnSpc>
                <a:spcPts val="3300"/>
              </a:lnSpc>
            </a:pPr>
            <a:r>
              <a:rPr lang="ru-RU" sz="2400" dirty="0">
                <a:solidFill>
                  <a:schemeClr val="tx2"/>
                </a:solidFill>
                <a:latin typeface="Arial" panose="020B0604020202020204" pitchFamily="34" charset="0"/>
                <a:ea typeface="Tahoma" panose="020B0604030504040204" pitchFamily="34" charset="0"/>
                <a:cs typeface="Arial" panose="020B0604020202020204" pitchFamily="34" charset="0"/>
              </a:rPr>
              <a:t>Моя научная работа </a:t>
            </a:r>
          </a:p>
          <a:p>
            <a:pPr>
              <a:lnSpc>
                <a:spcPts val="3300"/>
              </a:lnSpc>
            </a:pPr>
            <a:r>
              <a:rPr lang="ru-RU" sz="2400" dirty="0">
                <a:solidFill>
                  <a:schemeClr val="tx2"/>
                </a:solidFill>
                <a:latin typeface="Arial" panose="020B0604020202020204" pitchFamily="34" charset="0"/>
                <a:ea typeface="Tahoma" panose="020B0604030504040204" pitchFamily="34" charset="0"/>
                <a:cs typeface="Arial" panose="020B0604020202020204" pitchFamily="34" charset="0"/>
              </a:rPr>
              <a:t>в образовательном процессе</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629" t="19928" r="59450" b="62454"/>
          <a:stretch/>
        </p:blipFill>
        <p:spPr bwMode="auto">
          <a:xfrm>
            <a:off x="2383599" y="547663"/>
            <a:ext cx="2371322" cy="995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2" descr="D:\Информационно-аналитический отдел\Презентации\2022\1645084211_logotip-sti-niyau-mifi-sokraschennaya-versiy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4025" y="295275"/>
            <a:ext cx="3133725" cy="1524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29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Методика расчета. Построение геометрии</a:t>
            </a:r>
            <a:endParaRPr lang="ru-RU" dirty="0"/>
          </a:p>
        </p:txBody>
      </p:sp>
      <p:pic>
        <p:nvPicPr>
          <p:cNvPr id="16" name="Рисунок 15" descr="3Д-модель 1.png"/>
          <p:cNvPicPr>
            <a:picLocks noChangeAspect="1"/>
          </p:cNvPicPr>
          <p:nvPr/>
        </p:nvPicPr>
        <p:blipFill>
          <a:blip r:embed="rId3"/>
          <a:stretch>
            <a:fillRect/>
          </a:stretch>
        </p:blipFill>
        <p:spPr>
          <a:xfrm>
            <a:off x="4533900" y="1142999"/>
            <a:ext cx="3133459" cy="2381251"/>
          </a:xfrm>
          <a:prstGeom prst="rect">
            <a:avLst/>
          </a:prstGeom>
        </p:spPr>
      </p:pic>
      <p:pic>
        <p:nvPicPr>
          <p:cNvPr id="17" name="Рисунок 16" descr="Четверть 3Д-модели 1.png"/>
          <p:cNvPicPr>
            <a:picLocks noChangeAspect="1"/>
          </p:cNvPicPr>
          <p:nvPr/>
        </p:nvPicPr>
        <p:blipFill>
          <a:blip r:embed="rId4"/>
          <a:stretch>
            <a:fillRect/>
          </a:stretch>
        </p:blipFill>
        <p:spPr>
          <a:xfrm>
            <a:off x="6372225" y="2767419"/>
            <a:ext cx="2495549" cy="2420053"/>
          </a:xfrm>
          <a:prstGeom prst="rect">
            <a:avLst/>
          </a:prstGeom>
        </p:spPr>
      </p:pic>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504826" y="5240454"/>
            <a:ext cx="3676650"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5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Дерево построения геометрии</a:t>
            </a:r>
            <a:endParaRPr lang="ru-RU" sz="1200" dirty="0">
              <a:latin typeface="Times New Roman" pitchFamily="18" charset="0"/>
              <a:cs typeface="Times New Roman" pitchFamily="18" charset="0"/>
            </a:endParaRPr>
          </a:p>
        </p:txBody>
      </p:sp>
      <p:sp>
        <p:nvSpPr>
          <p:cNvPr id="8" name="Текст 6">
            <a:extLst>
              <a:ext uri="{FF2B5EF4-FFF2-40B4-BE49-F238E27FC236}">
                <a16:creationId xmlns="" xmlns:a16="http://schemas.microsoft.com/office/drawing/2014/main" id="{2C663463-65CC-5EBC-26F2-9287ED60015B}"/>
              </a:ext>
            </a:extLst>
          </p:cNvPr>
          <p:cNvSpPr txBox="1">
            <a:spLocks/>
          </p:cNvSpPr>
          <p:nvPr/>
        </p:nvSpPr>
        <p:spPr>
          <a:xfrm>
            <a:off x="4695826" y="5154729"/>
            <a:ext cx="3676650" cy="461665"/>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6 – Промежуточная («операция» 3) и конечная («операция» 5) геометрии модели</a:t>
            </a:r>
            <a:endParaRPr lang="ru-RU" sz="1200" dirty="0">
              <a:latin typeface="Times New Roman" pitchFamily="18" charset="0"/>
              <a:cs typeface="Times New Roman" pitchFamily="18" charset="0"/>
            </a:endParaRPr>
          </a:p>
        </p:txBody>
      </p:sp>
      <p:pic>
        <p:nvPicPr>
          <p:cNvPr id="9" name="Рисунок 8" descr="Дерево геометрии 2.png"/>
          <p:cNvPicPr>
            <a:picLocks noChangeAspect="1"/>
          </p:cNvPicPr>
          <p:nvPr/>
        </p:nvPicPr>
        <p:blipFill>
          <a:blip r:embed="rId5"/>
          <a:stretch>
            <a:fillRect/>
          </a:stretch>
        </p:blipFill>
        <p:spPr>
          <a:xfrm>
            <a:off x="476250" y="1083193"/>
            <a:ext cx="3927483" cy="4140000"/>
          </a:xfrm>
          <a:prstGeom prst="rect">
            <a:avLst/>
          </a:prstGeom>
        </p:spPr>
      </p:pic>
      <p:sp>
        <p:nvSpPr>
          <p:cNvPr id="10" name="TextBox 9"/>
          <p:cNvSpPr txBox="1"/>
          <p:nvPr/>
        </p:nvSpPr>
        <p:spPr>
          <a:xfrm>
            <a:off x="4823460" y="3147060"/>
            <a:ext cx="274434" cy="307777"/>
          </a:xfrm>
          <a:prstGeom prst="rect">
            <a:avLst/>
          </a:prstGeom>
          <a:noFill/>
        </p:spPr>
        <p:txBody>
          <a:bodyPr wrap="none" rtlCol="0">
            <a:spAutoFit/>
          </a:bodyPr>
          <a:lstStyle/>
          <a:p>
            <a:r>
              <a:rPr lang="ru-RU" b="1" dirty="0" smtClean="0">
                <a:solidFill>
                  <a:srgbClr val="FF0000"/>
                </a:solidFill>
                <a:latin typeface="Times New Roman" pitchFamily="18" charset="0"/>
                <a:cs typeface="Times New Roman" pitchFamily="18" charset="0"/>
              </a:rPr>
              <a:t>3</a:t>
            </a:r>
          </a:p>
        </p:txBody>
      </p:sp>
      <p:sp>
        <p:nvSpPr>
          <p:cNvPr id="11" name="TextBox 10"/>
          <p:cNvSpPr txBox="1"/>
          <p:nvPr/>
        </p:nvSpPr>
        <p:spPr>
          <a:xfrm>
            <a:off x="6499860" y="4716780"/>
            <a:ext cx="274434" cy="307777"/>
          </a:xfrm>
          <a:prstGeom prst="rect">
            <a:avLst/>
          </a:prstGeom>
          <a:noFill/>
        </p:spPr>
        <p:txBody>
          <a:bodyPr wrap="none" rtlCol="0">
            <a:spAutoFit/>
          </a:bodyPr>
          <a:lstStyle/>
          <a:p>
            <a:r>
              <a:rPr lang="ru-RU" b="1" dirty="0" smtClean="0">
                <a:solidFill>
                  <a:srgbClr val="FF0000"/>
                </a:solidFill>
                <a:latin typeface="Times New Roman" pitchFamily="18" charset="0"/>
                <a:cs typeface="Times New Roman" pitchFamily="18" charset="0"/>
              </a:rPr>
              <a:t>5</a:t>
            </a: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Методика расчета. Настройка материалов</a:t>
            </a:r>
            <a:endParaRPr lang="ru-RU" dirty="0"/>
          </a:p>
        </p:txBody>
      </p:sp>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628651" y="5278554"/>
            <a:ext cx="3676650"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7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Дерево настройки материалов</a:t>
            </a:r>
            <a:endParaRPr lang="ru-RU" sz="1200" dirty="0">
              <a:latin typeface="Times New Roman" pitchFamily="18" charset="0"/>
              <a:cs typeface="Times New Roman" pitchFamily="18" charset="0"/>
            </a:endParaRPr>
          </a:p>
        </p:txBody>
      </p:sp>
      <p:sp>
        <p:nvSpPr>
          <p:cNvPr id="8" name="Текст 6">
            <a:extLst>
              <a:ext uri="{FF2B5EF4-FFF2-40B4-BE49-F238E27FC236}">
                <a16:creationId xmlns="" xmlns:a16="http://schemas.microsoft.com/office/drawing/2014/main" id="{2C663463-65CC-5EBC-26F2-9287ED60015B}"/>
              </a:ext>
            </a:extLst>
          </p:cNvPr>
          <p:cNvSpPr txBox="1">
            <a:spLocks/>
          </p:cNvSpPr>
          <p:nvPr/>
        </p:nvSpPr>
        <p:spPr>
          <a:xfrm>
            <a:off x="4962526" y="5107104"/>
            <a:ext cx="3676650" cy="461665"/>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8 – Зависимость теплопроводности стали от температуры (встроенная функция)</a:t>
            </a:r>
            <a:endParaRPr lang="ru-RU" sz="1200" dirty="0">
              <a:latin typeface="Times New Roman" pitchFamily="18" charset="0"/>
              <a:cs typeface="Times New Roman" pitchFamily="18" charset="0"/>
            </a:endParaRPr>
          </a:p>
        </p:txBody>
      </p:sp>
      <p:pic>
        <p:nvPicPr>
          <p:cNvPr id="9" name="Рисунок 8" descr="Дерево материалов 1.png"/>
          <p:cNvPicPr>
            <a:picLocks noChangeAspect="1"/>
          </p:cNvPicPr>
          <p:nvPr/>
        </p:nvPicPr>
        <p:blipFill>
          <a:blip r:embed="rId3"/>
          <a:stretch>
            <a:fillRect/>
          </a:stretch>
        </p:blipFill>
        <p:spPr>
          <a:xfrm>
            <a:off x="464326" y="1152522"/>
            <a:ext cx="4021482" cy="4140000"/>
          </a:xfrm>
          <a:prstGeom prst="rect">
            <a:avLst/>
          </a:prstGeom>
        </p:spPr>
      </p:pic>
      <p:pic>
        <p:nvPicPr>
          <p:cNvPr id="10" name="Рисунок 9" descr="График теплопроводности стали.png"/>
          <p:cNvPicPr>
            <a:picLocks noChangeAspect="1"/>
          </p:cNvPicPr>
          <p:nvPr/>
        </p:nvPicPr>
        <p:blipFill>
          <a:blip r:embed="rId4"/>
          <a:stretch>
            <a:fillRect/>
          </a:stretch>
        </p:blipFill>
        <p:spPr>
          <a:xfrm>
            <a:off x="4549755" y="2020865"/>
            <a:ext cx="4331355" cy="2938801"/>
          </a:xfrm>
          <a:prstGeom prst="rect">
            <a:avLst/>
          </a:prstGeom>
        </p:spPr>
      </p:pic>
      <p:sp>
        <p:nvSpPr>
          <p:cNvPr id="11" name="TextBox 10"/>
          <p:cNvSpPr txBox="1"/>
          <p:nvPr/>
        </p:nvSpPr>
        <p:spPr>
          <a:xfrm>
            <a:off x="4732020" y="4861560"/>
            <a:ext cx="274434" cy="307777"/>
          </a:xfrm>
          <a:prstGeom prst="rect">
            <a:avLst/>
          </a:prstGeom>
          <a:noFill/>
        </p:spPr>
        <p:txBody>
          <a:bodyPr wrap="none" rtlCol="0">
            <a:spAutoFit/>
          </a:bodyPr>
          <a:lstStyle/>
          <a:p>
            <a:r>
              <a:rPr lang="ru-RU" b="1" dirty="0" smtClean="0">
                <a:solidFill>
                  <a:srgbClr val="FF0000"/>
                </a:solidFill>
                <a:latin typeface="Times New Roman" pitchFamily="18" charset="0"/>
                <a:cs typeface="Times New Roman" pitchFamily="18" charset="0"/>
              </a:rPr>
              <a:t>3</a:t>
            </a:r>
          </a:p>
        </p:txBody>
      </p:sp>
      <p:pic>
        <p:nvPicPr>
          <p:cNvPr id="12" name="Рисунок 11" descr="Формула проводимости соли 1.png"/>
          <p:cNvPicPr>
            <a:picLocks noChangeAspect="1"/>
          </p:cNvPicPr>
          <p:nvPr/>
        </p:nvPicPr>
        <p:blipFill>
          <a:blip r:embed="rId5"/>
          <a:stretch>
            <a:fillRect/>
          </a:stretch>
        </p:blipFill>
        <p:spPr>
          <a:xfrm>
            <a:off x="4754880" y="1499185"/>
            <a:ext cx="4023360" cy="441974"/>
          </a:xfrm>
          <a:prstGeom prst="rect">
            <a:avLst/>
          </a:prstGeom>
        </p:spPr>
      </p:pic>
      <p:sp>
        <p:nvSpPr>
          <p:cNvPr id="13" name="Прямоугольник 12"/>
          <p:cNvSpPr/>
          <p:nvPr/>
        </p:nvSpPr>
        <p:spPr>
          <a:xfrm>
            <a:off x="4572000" y="1064270"/>
            <a:ext cx="4335780" cy="461665"/>
          </a:xfrm>
          <a:prstGeom prst="rect">
            <a:avLst/>
          </a:prstGeom>
        </p:spPr>
        <p:txBody>
          <a:bodyPr wrap="square">
            <a:spAutoFit/>
          </a:bodyPr>
          <a:lstStyle/>
          <a:p>
            <a:r>
              <a:rPr lang="ru-RU" sz="1200" dirty="0" smtClean="0">
                <a:latin typeface="Times New Roman" pitchFamily="18" charset="0"/>
                <a:cs typeface="Times New Roman" pitchFamily="18" charset="0"/>
              </a:rPr>
              <a:t>Зависимость электропроводности соли от температуры и содержания кислорода (задаваемая функция):</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715581"/>
          </a:xfrm>
        </p:spPr>
        <p:txBody>
          <a:bodyPr/>
          <a:lstStyle/>
          <a:p>
            <a:r>
              <a:rPr lang="ru-RU" dirty="0" smtClean="0"/>
              <a:t>Методика расчета. Настройка физики и </a:t>
            </a:r>
            <a:r>
              <a:rPr lang="ru-RU" dirty="0" err="1" smtClean="0"/>
              <a:t>мультифизической</a:t>
            </a:r>
            <a:r>
              <a:rPr lang="ru-RU" dirty="0" smtClean="0"/>
              <a:t> связки</a:t>
            </a:r>
            <a:endParaRPr lang="ru-RU" dirty="0"/>
          </a:p>
        </p:txBody>
      </p:sp>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466724" y="5269029"/>
            <a:ext cx="3971925"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9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Дерево настройки физики</a:t>
            </a:r>
            <a:endParaRPr lang="ru-RU" sz="1200" dirty="0">
              <a:latin typeface="Times New Roman" pitchFamily="18" charset="0"/>
              <a:cs typeface="Times New Roman" pitchFamily="18" charset="0"/>
            </a:endParaRPr>
          </a:p>
        </p:txBody>
      </p:sp>
      <p:sp>
        <p:nvSpPr>
          <p:cNvPr id="8" name="Текст 6">
            <a:extLst>
              <a:ext uri="{FF2B5EF4-FFF2-40B4-BE49-F238E27FC236}">
                <a16:creationId xmlns="" xmlns:a16="http://schemas.microsoft.com/office/drawing/2014/main" id="{2C663463-65CC-5EBC-26F2-9287ED60015B}"/>
              </a:ext>
            </a:extLst>
          </p:cNvPr>
          <p:cNvSpPr txBox="1">
            <a:spLocks/>
          </p:cNvSpPr>
          <p:nvPr/>
        </p:nvSpPr>
        <p:spPr>
          <a:xfrm>
            <a:off x="4829175" y="5316654"/>
            <a:ext cx="4000499"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10 – Дерево </a:t>
            </a:r>
            <a:r>
              <a:rPr lang="ru-RU" sz="1200" dirty="0" err="1" smtClean="0">
                <a:latin typeface="Times New Roman" pitchFamily="18" charset="0"/>
                <a:cs typeface="Times New Roman" pitchFamily="18" charset="0"/>
              </a:rPr>
              <a:t>мультифизической</a:t>
            </a:r>
            <a:r>
              <a:rPr lang="ru-RU" sz="1200" dirty="0" smtClean="0">
                <a:latin typeface="Times New Roman" pitchFamily="18" charset="0"/>
                <a:cs typeface="Times New Roman" pitchFamily="18" charset="0"/>
              </a:rPr>
              <a:t> связки</a:t>
            </a:r>
            <a:endParaRPr lang="ru-RU" sz="1200" dirty="0">
              <a:latin typeface="Times New Roman" pitchFamily="18" charset="0"/>
              <a:cs typeface="Times New Roman" pitchFamily="18" charset="0"/>
            </a:endParaRPr>
          </a:p>
        </p:txBody>
      </p:sp>
      <p:pic>
        <p:nvPicPr>
          <p:cNvPr id="11" name="Рисунок 10" descr="Дерево физики 1.png"/>
          <p:cNvPicPr>
            <a:picLocks noChangeAspect="1"/>
          </p:cNvPicPr>
          <p:nvPr/>
        </p:nvPicPr>
        <p:blipFill>
          <a:blip r:embed="rId3"/>
          <a:stretch>
            <a:fillRect/>
          </a:stretch>
        </p:blipFill>
        <p:spPr>
          <a:xfrm>
            <a:off x="428626" y="1147429"/>
            <a:ext cx="4021597" cy="4140000"/>
          </a:xfrm>
          <a:prstGeom prst="rect">
            <a:avLst/>
          </a:prstGeom>
        </p:spPr>
      </p:pic>
      <p:pic>
        <p:nvPicPr>
          <p:cNvPr id="12" name="Рисунок 11" descr="Дерево мультифизической связки 1.png"/>
          <p:cNvPicPr>
            <a:picLocks noChangeAspect="1"/>
          </p:cNvPicPr>
          <p:nvPr/>
        </p:nvPicPr>
        <p:blipFill>
          <a:blip r:embed="rId4"/>
          <a:stretch>
            <a:fillRect/>
          </a:stretch>
        </p:blipFill>
        <p:spPr>
          <a:xfrm>
            <a:off x="4815730" y="1190625"/>
            <a:ext cx="4021481" cy="4140000"/>
          </a:xfrm>
          <a:prstGeom prst="rect">
            <a:avLst/>
          </a:prstGeom>
        </p:spPr>
      </p:pic>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Методика расчета. Настройка сетки</a:t>
            </a:r>
            <a:endParaRPr lang="ru-RU" dirty="0"/>
          </a:p>
        </p:txBody>
      </p:sp>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466724" y="5269029"/>
            <a:ext cx="3971925"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11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Дерево настройки сетки</a:t>
            </a:r>
            <a:endParaRPr lang="ru-RU" sz="1200" dirty="0">
              <a:latin typeface="Times New Roman" pitchFamily="18" charset="0"/>
              <a:cs typeface="Times New Roman" pitchFamily="18" charset="0"/>
            </a:endParaRPr>
          </a:p>
        </p:txBody>
      </p:sp>
      <p:sp>
        <p:nvSpPr>
          <p:cNvPr id="8" name="Текст 6">
            <a:extLst>
              <a:ext uri="{FF2B5EF4-FFF2-40B4-BE49-F238E27FC236}">
                <a16:creationId xmlns="" xmlns:a16="http://schemas.microsoft.com/office/drawing/2014/main" id="{2C663463-65CC-5EBC-26F2-9287ED60015B}"/>
              </a:ext>
            </a:extLst>
          </p:cNvPr>
          <p:cNvSpPr txBox="1">
            <a:spLocks/>
          </p:cNvSpPr>
          <p:nvPr/>
        </p:nvSpPr>
        <p:spPr>
          <a:xfrm>
            <a:off x="4829175" y="5316654"/>
            <a:ext cx="4000499"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12 – Построенная сетка модели</a:t>
            </a:r>
            <a:endParaRPr lang="ru-RU" sz="1200" dirty="0">
              <a:latin typeface="Times New Roman" pitchFamily="18" charset="0"/>
              <a:cs typeface="Times New Roman" pitchFamily="18" charset="0"/>
            </a:endParaRPr>
          </a:p>
        </p:txBody>
      </p:sp>
      <p:pic>
        <p:nvPicPr>
          <p:cNvPr id="9" name="Рисунок 8" descr="Дерево сетки 1.png"/>
          <p:cNvPicPr>
            <a:picLocks noChangeAspect="1"/>
          </p:cNvPicPr>
          <p:nvPr/>
        </p:nvPicPr>
        <p:blipFill>
          <a:blip r:embed="rId3"/>
          <a:stretch>
            <a:fillRect/>
          </a:stretch>
        </p:blipFill>
        <p:spPr>
          <a:xfrm>
            <a:off x="443755" y="1114425"/>
            <a:ext cx="4021481" cy="4140000"/>
          </a:xfrm>
          <a:prstGeom prst="rect">
            <a:avLst/>
          </a:prstGeom>
        </p:spPr>
      </p:pic>
      <p:pic>
        <p:nvPicPr>
          <p:cNvPr id="10" name="Рисунок 9" descr="Сетка модели 1.png"/>
          <p:cNvPicPr>
            <a:picLocks noChangeAspect="1"/>
          </p:cNvPicPr>
          <p:nvPr/>
        </p:nvPicPr>
        <p:blipFill>
          <a:blip r:embed="rId4"/>
          <a:stretch>
            <a:fillRect/>
          </a:stretch>
        </p:blipFill>
        <p:spPr>
          <a:xfrm>
            <a:off x="4750086" y="1371599"/>
            <a:ext cx="4051013" cy="3838917"/>
          </a:xfrm>
          <a:prstGeom prst="rect">
            <a:avLst/>
          </a:prstGeom>
        </p:spPr>
      </p:pic>
      <p:sp>
        <p:nvSpPr>
          <p:cNvPr id="13" name="TextBox 12"/>
          <p:cNvSpPr txBox="1"/>
          <p:nvPr/>
        </p:nvSpPr>
        <p:spPr>
          <a:xfrm>
            <a:off x="4884420" y="4632960"/>
            <a:ext cx="274434" cy="307777"/>
          </a:xfrm>
          <a:prstGeom prst="rect">
            <a:avLst/>
          </a:prstGeom>
          <a:noFill/>
        </p:spPr>
        <p:txBody>
          <a:bodyPr wrap="none" rtlCol="0">
            <a:spAutoFit/>
          </a:bodyPr>
          <a:lstStyle/>
          <a:p>
            <a:r>
              <a:rPr lang="ru-RU" b="1" dirty="0" smtClean="0">
                <a:solidFill>
                  <a:srgbClr val="FF0000"/>
                </a:solidFill>
                <a:latin typeface="Times New Roman" pitchFamily="18" charset="0"/>
                <a:cs typeface="Times New Roman" pitchFamily="18" charset="0"/>
              </a:rPr>
              <a:t>3</a:t>
            </a: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715581"/>
          </a:xfrm>
        </p:spPr>
        <p:txBody>
          <a:bodyPr/>
          <a:lstStyle/>
          <a:p>
            <a:r>
              <a:rPr lang="ru-RU" dirty="0" smtClean="0"/>
              <a:t>Методика расчета. Настройка решателя и определение задачи</a:t>
            </a:r>
            <a:endParaRPr lang="ru-RU" dirty="0"/>
          </a:p>
        </p:txBody>
      </p:sp>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283844" y="5276649"/>
            <a:ext cx="4661536"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13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Дерево настройки </a:t>
            </a:r>
            <a:r>
              <a:rPr lang="ru-RU" sz="1200" dirty="0" smtClean="0">
                <a:latin typeface="Times New Roman" pitchFamily="18" charset="0"/>
                <a:cs typeface="Times New Roman" pitchFamily="18" charset="0"/>
              </a:rPr>
              <a:t>решателя (стационарный процесс)</a:t>
            </a:r>
            <a:endParaRPr lang="ru-RU" sz="1200" dirty="0">
              <a:latin typeface="Times New Roman" pitchFamily="18" charset="0"/>
              <a:cs typeface="Times New Roman" pitchFamily="18" charset="0"/>
            </a:endParaRPr>
          </a:p>
        </p:txBody>
      </p:sp>
      <p:pic>
        <p:nvPicPr>
          <p:cNvPr id="11" name="Рисунок 10" descr="Дерево настройки решателя 1.png"/>
          <p:cNvPicPr>
            <a:picLocks noChangeAspect="1"/>
          </p:cNvPicPr>
          <p:nvPr/>
        </p:nvPicPr>
        <p:blipFill>
          <a:blip r:embed="rId3"/>
          <a:stretch>
            <a:fillRect/>
          </a:stretch>
        </p:blipFill>
        <p:spPr>
          <a:xfrm>
            <a:off x="477680" y="1133475"/>
            <a:ext cx="4239100" cy="4140000"/>
          </a:xfrm>
          <a:prstGeom prst="rect">
            <a:avLst/>
          </a:prstGeom>
        </p:spPr>
      </p:pic>
      <p:sp>
        <p:nvSpPr>
          <p:cNvPr id="12" name="Прямоугольник 11"/>
          <p:cNvSpPr/>
          <p:nvPr/>
        </p:nvSpPr>
        <p:spPr>
          <a:xfrm>
            <a:off x="5147310" y="1382911"/>
            <a:ext cx="3409950" cy="3539430"/>
          </a:xfrm>
          <a:prstGeom prst="rect">
            <a:avLst/>
          </a:prstGeom>
        </p:spPr>
        <p:txBody>
          <a:bodyPr wrap="square">
            <a:spAutoFit/>
          </a:bodyPr>
          <a:lstStyle/>
          <a:p>
            <a:r>
              <a:rPr lang="ru-RU" b="1" dirty="0" smtClean="0">
                <a:latin typeface="Times New Roman" pitchFamily="18" charset="0"/>
                <a:cs typeface="Times New Roman" pitchFamily="18" charset="0"/>
              </a:rPr>
              <a:t>Основная задача лабораторной работы </a:t>
            </a:r>
          </a:p>
          <a:p>
            <a:endParaRPr lang="ru-RU" dirty="0" smtClean="0"/>
          </a:p>
          <a:p>
            <a:r>
              <a:rPr lang="ru-RU" dirty="0" smtClean="0">
                <a:latin typeface="Times New Roman" pitchFamily="18" charset="0"/>
                <a:cs typeface="Times New Roman" pitchFamily="18" charset="0"/>
              </a:rPr>
              <a:t>Посмотреть распределение температуры во всем электролизере «металлизации» при различных значениях тока электролиза, пояснить возникающие различия созданных моделей и указать значения тока электролиза, при котором электролизер «металлизации» эксплуатируется в оптимальном режиме.</a:t>
            </a:r>
          </a:p>
          <a:p>
            <a:r>
              <a:rPr lang="ru-RU" dirty="0" smtClean="0">
                <a:latin typeface="Times New Roman" pitchFamily="18" charset="0"/>
                <a:cs typeface="Times New Roman" pitchFamily="18" charset="0"/>
              </a:rPr>
              <a:t>Установить значения тока электролиза:</a:t>
            </a:r>
          </a:p>
          <a:p>
            <a:pPr marL="342900" indent="-342900">
              <a:buAutoNum type="arabicParenR"/>
            </a:pP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100</a:t>
            </a:r>
            <a:r>
              <a:rPr lang="ru-RU" dirty="0" smtClean="0">
                <a:latin typeface="Times New Roman" pitchFamily="18" charset="0"/>
                <a:cs typeface="Times New Roman" pitchFamily="18" charset="0"/>
              </a:rPr>
              <a:t> А;</a:t>
            </a:r>
          </a:p>
          <a:p>
            <a:pPr marL="342900" indent="-342900">
              <a:buAutoNum type="arabicParenR"/>
            </a:pP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0</a:t>
            </a:r>
            <a:r>
              <a:rPr lang="ru-RU" dirty="0" smtClean="0">
                <a:latin typeface="Times New Roman" pitchFamily="18" charset="0"/>
                <a:cs typeface="Times New Roman" pitchFamily="18" charset="0"/>
              </a:rPr>
              <a:t> А; </a:t>
            </a:r>
          </a:p>
          <a:p>
            <a:pPr marL="342900" indent="-342900">
              <a:buAutoNum type="arabicParenR"/>
            </a:pP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10</a:t>
            </a:r>
            <a:r>
              <a:rPr lang="ru-RU" dirty="0" smtClean="0">
                <a:latin typeface="Times New Roman" pitchFamily="18" charset="0"/>
                <a:cs typeface="Times New Roman" pitchFamily="18" charset="0"/>
              </a:rPr>
              <a:t> А; </a:t>
            </a:r>
          </a:p>
          <a:p>
            <a:pPr marL="342900" indent="-342900">
              <a:buAutoNum type="arabicParenR"/>
            </a:pP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5 А; </a:t>
            </a:r>
          </a:p>
          <a:p>
            <a:pPr marL="342900" indent="-342900">
              <a:buAutoNum type="arabicParenR"/>
            </a:pP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 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Анализ результатов</a:t>
            </a:r>
            <a:endParaRPr lang="ru-RU" dirty="0"/>
          </a:p>
        </p:txBody>
      </p:sp>
      <p:sp>
        <p:nvSpPr>
          <p:cNvPr id="7" name="Текст 6">
            <a:extLst>
              <a:ext uri="{FF2B5EF4-FFF2-40B4-BE49-F238E27FC236}">
                <a16:creationId xmlns="" xmlns:a16="http://schemas.microsoft.com/office/drawing/2014/main" id="{2C663463-65CC-5EBC-26F2-9287ED60015B}"/>
              </a:ext>
            </a:extLst>
          </p:cNvPr>
          <p:cNvSpPr txBox="1">
            <a:spLocks/>
          </p:cNvSpPr>
          <p:nvPr/>
        </p:nvSpPr>
        <p:spPr>
          <a:xfrm>
            <a:off x="466724" y="5269029"/>
            <a:ext cx="8258176" cy="27699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14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Результаты моделирования – распределение температуры</a:t>
            </a:r>
            <a:endParaRPr lang="ru-RU" sz="1200" dirty="0">
              <a:latin typeface="Times New Roman" pitchFamily="18" charset="0"/>
              <a:cs typeface="Times New Roman" pitchFamily="18" charset="0"/>
            </a:endParaRPr>
          </a:p>
        </p:txBody>
      </p:sp>
      <p:pic>
        <p:nvPicPr>
          <p:cNvPr id="9" name="Рисунок 8" descr="Температурное поле 1.png"/>
          <p:cNvPicPr>
            <a:picLocks noChangeAspect="1"/>
          </p:cNvPicPr>
          <p:nvPr/>
        </p:nvPicPr>
        <p:blipFill>
          <a:blip r:embed="rId3"/>
          <a:stretch>
            <a:fillRect/>
          </a:stretch>
        </p:blipFill>
        <p:spPr>
          <a:xfrm>
            <a:off x="1951454" y="1076324"/>
            <a:ext cx="5505213" cy="4211159"/>
          </a:xfrm>
          <a:prstGeom prst="rect">
            <a:avLst/>
          </a:prstGeom>
        </p:spPr>
      </p:pic>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715581"/>
          </a:xfrm>
        </p:spPr>
        <p:txBody>
          <a:bodyPr/>
          <a:lstStyle/>
          <a:p>
            <a:r>
              <a:rPr lang="ru-RU" dirty="0" smtClean="0"/>
              <a:t>Контрольные вопросы и задания лабораторной работы</a:t>
            </a:r>
            <a:endParaRPr lang="ru-RU" dirty="0"/>
          </a:p>
        </p:txBody>
      </p:sp>
      <p:sp>
        <p:nvSpPr>
          <p:cNvPr id="4" name="TextBox 3"/>
          <p:cNvSpPr txBox="1"/>
          <p:nvPr/>
        </p:nvSpPr>
        <p:spPr>
          <a:xfrm>
            <a:off x="495300" y="1450112"/>
            <a:ext cx="8382000" cy="3754874"/>
          </a:xfrm>
          <a:prstGeom prst="rect">
            <a:avLst/>
          </a:prstGeom>
          <a:noFill/>
        </p:spPr>
        <p:txBody>
          <a:bodyPr wrap="square" rtlCol="0">
            <a:spAutoFit/>
          </a:bodyPr>
          <a:lstStyle/>
          <a:p>
            <a:pPr indent="449263"/>
            <a:r>
              <a:rPr lang="ru-RU" dirty="0" smtClean="0">
                <a:latin typeface="Times New Roman" pitchFamily="18" charset="0"/>
                <a:cs typeface="Times New Roman" pitchFamily="18" charset="0"/>
              </a:rPr>
              <a:t>1. Напишите уравнения основных электрохимических реакций, которые проходят на катоде и анодах установки «металлизации».</a:t>
            </a:r>
          </a:p>
          <a:p>
            <a:pPr indent="449263"/>
            <a:r>
              <a:rPr lang="ru-RU" dirty="0" smtClean="0">
                <a:latin typeface="Times New Roman" pitchFamily="18" charset="0"/>
                <a:cs typeface="Times New Roman" pitchFamily="18" charset="0"/>
              </a:rPr>
              <a:t>2. Поля каких видов возникают при работе установки «металлизации»? Как эти поля влияют на процесс электролиза?</a:t>
            </a:r>
          </a:p>
          <a:p>
            <a:pPr indent="449263"/>
            <a:r>
              <a:rPr lang="ru-RU" dirty="0" smtClean="0">
                <a:latin typeface="Times New Roman" pitchFamily="18" charset="0"/>
                <a:cs typeface="Times New Roman" pitchFamily="18" charset="0"/>
              </a:rPr>
              <a:t>3. Что такое метод конечных элементов, какова его суть, для решения каких задач используется данный метод?</a:t>
            </a:r>
          </a:p>
          <a:p>
            <a:pPr indent="449263"/>
            <a:r>
              <a:rPr lang="ru-RU" dirty="0" smtClean="0">
                <a:latin typeface="Times New Roman" pitchFamily="18" charset="0"/>
                <a:cs typeface="Times New Roman" pitchFamily="18" charset="0"/>
              </a:rPr>
              <a:t>4. Назовите основные этапы создания модели в программном пакете </a:t>
            </a:r>
            <a:r>
              <a:rPr lang="en-US" dirty="0" err="1" smtClean="0">
                <a:latin typeface="Times New Roman" pitchFamily="18" charset="0"/>
                <a:cs typeface="Times New Roman" pitchFamily="18" charset="0"/>
              </a:rPr>
              <a:t>Comsol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Multiphysics</a:t>
            </a:r>
            <a:r>
              <a:rPr lang="ru-RU" dirty="0" smtClean="0">
                <a:latin typeface="Times New Roman" pitchFamily="18" charset="0"/>
                <a:cs typeface="Times New Roman" pitchFamily="18" charset="0"/>
              </a:rPr>
              <a:t>.</a:t>
            </a:r>
          </a:p>
          <a:p>
            <a:pPr indent="449263"/>
            <a:r>
              <a:rPr lang="ru-RU" dirty="0" smtClean="0">
                <a:latin typeface="Times New Roman" pitchFamily="18" charset="0"/>
                <a:cs typeface="Times New Roman" pitchFamily="18" charset="0"/>
              </a:rPr>
              <a:t>5. Назовите основные допущения модели. Какими верхними и нижними значениями плотности тока и температуры ограничивается работоспособность установки «металлизации»?</a:t>
            </a:r>
          </a:p>
          <a:p>
            <a:pPr indent="449263"/>
            <a:r>
              <a:rPr lang="ru-RU"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Перечислите основные граничные условия, необходимые для моделирования процесса «металлизации».</a:t>
            </a:r>
          </a:p>
          <a:p>
            <a:pPr indent="449263"/>
            <a:r>
              <a:rPr lang="ru-RU" dirty="0" smtClean="0">
                <a:latin typeface="Times New Roman" pitchFamily="18" charset="0"/>
                <a:cs typeface="Times New Roman" pitchFamily="18" charset="0"/>
              </a:rPr>
              <a:t>7. Что такое «</a:t>
            </a:r>
            <a:r>
              <a:rPr lang="ru-RU" dirty="0" err="1" smtClean="0">
                <a:latin typeface="Times New Roman" pitchFamily="18" charset="0"/>
                <a:cs typeface="Times New Roman" pitchFamily="18" charset="0"/>
              </a:rPr>
              <a:t>сверхнапряжение</a:t>
            </a:r>
            <a:r>
              <a:rPr lang="ru-RU" dirty="0" smtClean="0">
                <a:latin typeface="Times New Roman" pitchFamily="18" charset="0"/>
                <a:cs typeface="Times New Roman" pitchFamily="18" charset="0"/>
              </a:rPr>
              <a:t>» установки «металлизации»?</a:t>
            </a:r>
          </a:p>
          <a:p>
            <a:pPr indent="449263"/>
            <a:r>
              <a:rPr lang="ru-RU" dirty="0" smtClean="0">
                <a:latin typeface="Times New Roman" pitchFamily="18" charset="0"/>
                <a:cs typeface="Times New Roman" pitchFamily="18" charset="0"/>
              </a:rPr>
              <a:t>8. Для чего керамические аноды и электролит установки «металлизации» </a:t>
            </a:r>
            <a:r>
              <a:rPr lang="ru-RU" dirty="0" err="1" smtClean="0">
                <a:latin typeface="Times New Roman" pitchFamily="18" charset="0"/>
                <a:cs typeface="Times New Roman" pitchFamily="18" charset="0"/>
              </a:rPr>
              <a:t>допируют</a:t>
            </a:r>
            <a:r>
              <a:rPr lang="ru-RU" dirty="0" smtClean="0">
                <a:latin typeface="Times New Roman" pitchFamily="18" charset="0"/>
                <a:cs typeface="Times New Roman" pitchFamily="18" charset="0"/>
              </a:rPr>
              <a:t> оксидом лития?</a:t>
            </a:r>
          </a:p>
          <a:p>
            <a:pPr indent="449263"/>
            <a:r>
              <a:rPr lang="ru-RU" dirty="0" smtClean="0">
                <a:latin typeface="Times New Roman" pitchFamily="18" charset="0"/>
                <a:cs typeface="Times New Roman" pitchFamily="18" charset="0"/>
              </a:rPr>
              <a:t>9. Каковы численные значения источника тепла, связанного с распадом ОЯТ, источника тепла, связанного с </a:t>
            </a:r>
            <a:r>
              <a:rPr lang="ru-RU" dirty="0" err="1" smtClean="0">
                <a:latin typeface="Times New Roman" pitchFamily="18" charset="0"/>
                <a:cs typeface="Times New Roman" pitchFamily="18" charset="0"/>
              </a:rPr>
              <a:t>джоулевым</a:t>
            </a:r>
            <a:r>
              <a:rPr lang="ru-RU" dirty="0" smtClean="0">
                <a:latin typeface="Times New Roman" pitchFamily="18" charset="0"/>
                <a:cs typeface="Times New Roman" pitchFamily="18" charset="0"/>
              </a:rPr>
              <a:t> тепловыделением и источника тепла, связанного с протеканием электрохимических реакций на электродах в уравнении теплопроводности (см. настройку </a:t>
            </a:r>
            <a:r>
              <a:rPr lang="ru-RU" dirty="0" err="1" smtClean="0">
                <a:latin typeface="Times New Roman" pitchFamily="18" charset="0"/>
                <a:cs typeface="Times New Roman" pitchFamily="18" charset="0"/>
              </a:rPr>
              <a:t>мультифизической</a:t>
            </a:r>
            <a:r>
              <a:rPr lang="ru-RU" dirty="0" smtClean="0">
                <a:latin typeface="Times New Roman" pitchFamily="18" charset="0"/>
                <a:cs typeface="Times New Roman" pitchFamily="18" charset="0"/>
              </a:rPr>
              <a:t> связки «</a:t>
            </a:r>
            <a:r>
              <a:rPr lang="en-US" dirty="0" smtClean="0">
                <a:latin typeface="Times New Roman" pitchFamily="18" charset="0"/>
                <a:cs typeface="Times New Roman" pitchFamily="18" charset="0"/>
              </a:rPr>
              <a:t>Electrochemical Heating</a:t>
            </a:r>
            <a:r>
              <a:rPr lang="ru-RU"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8746"/>
            <a:ext cx="8311175" cy="377026"/>
          </a:xfrm>
        </p:spPr>
        <p:txBody>
          <a:bodyPr/>
          <a:lstStyle/>
          <a:p>
            <a:r>
              <a:rPr lang="ru-RU" sz="2000" dirty="0"/>
              <a:t>Выводы</a:t>
            </a:r>
          </a:p>
        </p:txBody>
      </p:sp>
      <p:sp>
        <p:nvSpPr>
          <p:cNvPr id="4" name="TextBox 3"/>
          <p:cNvSpPr txBox="1"/>
          <p:nvPr/>
        </p:nvSpPr>
        <p:spPr>
          <a:xfrm>
            <a:off x="251520" y="1427252"/>
            <a:ext cx="8496944" cy="2893100"/>
          </a:xfrm>
          <a:prstGeom prst="rect">
            <a:avLst/>
          </a:prstGeom>
          <a:noFill/>
        </p:spPr>
        <p:txBody>
          <a:bodyPr wrap="square" rtlCol="0">
            <a:spAutoFit/>
          </a:bodyPr>
          <a:lstStyle/>
          <a:p>
            <a:pPr indent="449263" algn="just"/>
            <a:r>
              <a:rPr lang="ru-RU" dirty="0" smtClean="0">
                <a:latin typeface="Times New Roman" pitchFamily="18" charset="0"/>
                <a:cs typeface="Times New Roman" pitchFamily="18" charset="0"/>
              </a:rPr>
              <a:t>Изучение физико-химических процессов электрохимического восстановления ОЯТ, как одной из основных стадий переработки ОЯТ «сухими» методами является передовой задачей в мировой атомной промышленности (ПН «Прорыв»,  </a:t>
            </a:r>
            <a:r>
              <a:rPr lang="en-US" dirty="0" smtClean="0">
                <a:latin typeface="Times New Roman" pitchFamily="18" charset="0"/>
                <a:cs typeface="Times New Roman" pitchFamily="18" charset="0"/>
              </a:rPr>
              <a:t>Plutonium and Thorium in the Indian Nuclear </a:t>
            </a:r>
            <a:r>
              <a:rPr lang="en-US" dirty="0" err="1" smtClean="0">
                <a:latin typeface="Times New Roman" pitchFamily="18" charset="0"/>
                <a:cs typeface="Times New Roman" pitchFamily="18" charset="0"/>
              </a:rPr>
              <a:t>programme</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p>
          <a:p>
            <a:pPr indent="449263" algn="just"/>
            <a:endParaRPr lang="ru-RU" dirty="0" smtClean="0">
              <a:latin typeface="Times New Roman" pitchFamily="18" charset="0"/>
              <a:cs typeface="Times New Roman" pitchFamily="18" charset="0"/>
            </a:endParaRPr>
          </a:p>
          <a:p>
            <a:pPr indent="449263" algn="just"/>
            <a:r>
              <a:rPr lang="ru-RU" dirty="0" smtClean="0">
                <a:latin typeface="Times New Roman" pitchFamily="18" charset="0"/>
                <a:cs typeface="Times New Roman" pitchFamily="18" charset="0"/>
              </a:rPr>
              <a:t>Данная лабораторная работа также может быть непосредственно внедрена в курс «Изучение операций пирохимической переработки СНУП ОЯТ на ОДЭК, как наглядная демонстрация лекционного материала, закрепленного путем моделирования физико-химических процессов электрохимического восстановления ОЯТ в программном пакете </a:t>
            </a:r>
            <a:r>
              <a:rPr lang="en-US" dirty="0" err="1" smtClean="0">
                <a:latin typeface="Times New Roman" pitchFamily="18" charset="0"/>
                <a:cs typeface="Times New Roman" pitchFamily="18" charset="0"/>
              </a:rPr>
              <a:t>Comsol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Multiphysics</a:t>
            </a:r>
            <a:r>
              <a:rPr lang="en-US" dirty="0" smtClean="0">
                <a:latin typeface="Times New Roman" pitchFamily="18" charset="0"/>
                <a:cs typeface="Times New Roman" pitchFamily="18" charset="0"/>
              </a:rPr>
              <a:t> 6.3 </a:t>
            </a:r>
            <a:r>
              <a:rPr lang="ru-RU" dirty="0" smtClean="0">
                <a:latin typeface="Times New Roman" pitchFamily="18" charset="0"/>
                <a:cs typeface="Times New Roman" pitchFamily="18" charset="0"/>
              </a:rPr>
              <a:t>или </a:t>
            </a:r>
            <a:r>
              <a:rPr lang="en-US" dirty="0" smtClean="0">
                <a:latin typeface="Times New Roman" pitchFamily="18" charset="0"/>
                <a:cs typeface="Times New Roman" pitchFamily="18" charset="0"/>
              </a:rPr>
              <a:t>ANSYS: Fluent</a:t>
            </a:r>
            <a:r>
              <a:rPr lang="ru-RU" dirty="0" smtClean="0">
                <a:latin typeface="Times New Roman" pitchFamily="18" charset="0"/>
                <a:cs typeface="Times New Roman" pitchFamily="18" charset="0"/>
              </a:rPr>
              <a:t> (необходима адаптация методических материалов под программный пакет </a:t>
            </a:r>
            <a:r>
              <a:rPr lang="en-US" dirty="0" smtClean="0">
                <a:latin typeface="Times New Roman" pitchFamily="18" charset="0"/>
                <a:cs typeface="Times New Roman" pitchFamily="18" charset="0"/>
              </a:rPr>
              <a:t>ANSYS: Fluent</a:t>
            </a:r>
            <a:r>
              <a:rPr lang="ru-RU" dirty="0" smtClean="0">
                <a:latin typeface="Times New Roman" pitchFamily="18" charset="0"/>
                <a:cs typeface="Times New Roman" pitchFamily="18" charset="0"/>
              </a:rPr>
              <a:t>).</a:t>
            </a:r>
          </a:p>
          <a:p>
            <a:pPr indent="449263" algn="just"/>
            <a:endParaRPr lang="ru-RU" dirty="0" smtClean="0">
              <a:latin typeface="Times New Roman" pitchFamily="18" charset="0"/>
              <a:cs typeface="Times New Roman" pitchFamily="18" charset="0"/>
            </a:endParaRPr>
          </a:p>
          <a:p>
            <a:pPr indent="449263" algn="just"/>
            <a:r>
              <a:rPr lang="ru-RU" dirty="0" smtClean="0">
                <a:latin typeface="Times New Roman" pitchFamily="18" charset="0"/>
                <a:cs typeface="Times New Roman" pitchFamily="18" charset="0"/>
              </a:rPr>
              <a:t>Планируется к разработке методические материалы к лабораторному занятию «Изучение и моделирование физико-химических процессов электролитического рафинирования «металлизированных» шашек (</a:t>
            </a:r>
            <a:r>
              <a:rPr lang="en-US" dirty="0" smtClean="0">
                <a:latin typeface="Times New Roman" pitchFamily="18" charset="0"/>
                <a:cs typeface="Times New Roman" pitchFamily="18" charset="0"/>
              </a:rPr>
              <a:t>U) </a:t>
            </a:r>
            <a:r>
              <a:rPr lang="ru-RU" dirty="0" smtClean="0">
                <a:latin typeface="Times New Roman" pitchFamily="18" charset="0"/>
                <a:cs typeface="Times New Roman" pitchFamily="18" charset="0"/>
              </a:rPr>
              <a:t>в промышленной установке электролитического рафинирования»</a:t>
            </a:r>
          </a:p>
        </p:txBody>
      </p:sp>
    </p:spTree>
    <p:extLst>
      <p:ext uri="{BB962C8B-B14F-4D97-AF65-F5344CB8AC3E}">
        <p14:creationId xmlns:p14="http://schemas.microsoft.com/office/powerpoint/2010/main" xmlns="" val="2067218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3"/>
          </p:nvPr>
        </p:nvSpPr>
        <p:spPr>
          <a:xfrm>
            <a:off x="259080" y="2588196"/>
            <a:ext cx="8625839" cy="484748"/>
          </a:xfrm>
        </p:spPr>
        <p:txBody>
          <a:bodyPr/>
          <a:lstStyle/>
          <a:p>
            <a:pPr algn="ctr"/>
            <a:r>
              <a:rPr lang="ru-RU" dirty="0" smtClean="0"/>
              <a:t>Спасибо за внимание!</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715581"/>
          </a:xfrm>
        </p:spPr>
        <p:txBody>
          <a:bodyPr/>
          <a:lstStyle/>
          <a:p>
            <a:r>
              <a:rPr lang="ru-RU" dirty="0" smtClean="0"/>
              <a:t>Учебно-методическое и информационное обеспечение дисциплины</a:t>
            </a:r>
            <a:endParaRPr lang="ru-RU" dirty="0"/>
          </a:p>
        </p:txBody>
      </p:sp>
      <p:sp>
        <p:nvSpPr>
          <p:cNvPr id="4" name="TextBox 3"/>
          <p:cNvSpPr txBox="1"/>
          <p:nvPr/>
        </p:nvSpPr>
        <p:spPr>
          <a:xfrm>
            <a:off x="472440" y="1267232"/>
            <a:ext cx="8404860" cy="3754874"/>
          </a:xfrm>
          <a:prstGeom prst="rect">
            <a:avLst/>
          </a:prstGeom>
          <a:noFill/>
        </p:spPr>
        <p:txBody>
          <a:bodyPr wrap="square" rtlCol="0">
            <a:spAutoFit/>
          </a:bodyPr>
          <a:lstStyle/>
          <a:p>
            <a:pPr indent="449263"/>
            <a:r>
              <a:rPr lang="ru-RU" b="1" dirty="0" smtClean="0">
                <a:latin typeface="Times New Roman" pitchFamily="18" charset="0"/>
                <a:cs typeface="Times New Roman" pitchFamily="18" charset="0"/>
              </a:rPr>
              <a:t>Основная литература</a:t>
            </a:r>
          </a:p>
          <a:p>
            <a:pPr indent="449263"/>
            <a:r>
              <a:rPr lang="ru-RU"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Galashev</a:t>
            </a:r>
            <a:r>
              <a:rPr lang="en-US" dirty="0" smtClean="0">
                <a:latin typeface="Times New Roman" pitchFamily="18" charset="0"/>
                <a:cs typeface="Times New Roman" pitchFamily="18" charset="0"/>
              </a:rPr>
              <a:t> AY, </a:t>
            </a:r>
            <a:r>
              <a:rPr lang="en-US" dirty="0" err="1" smtClean="0">
                <a:latin typeface="Times New Roman" pitchFamily="18" charset="0"/>
                <a:cs typeface="Times New Roman" pitchFamily="18" charset="0"/>
              </a:rPr>
              <a:t>Manzhurov</a:t>
            </a:r>
            <a:r>
              <a:rPr lang="en-US" dirty="0" smtClean="0">
                <a:latin typeface="Times New Roman" pitchFamily="18" charset="0"/>
                <a:cs typeface="Times New Roman" pitchFamily="18" charset="0"/>
              </a:rPr>
              <a:t> AI, </a:t>
            </a:r>
            <a:r>
              <a:rPr lang="en-US" dirty="0" err="1" smtClean="0">
                <a:latin typeface="Times New Roman" pitchFamily="18" charset="0"/>
                <a:cs typeface="Times New Roman" pitchFamily="18" charset="0"/>
              </a:rPr>
              <a:t>Zaikov</a:t>
            </a:r>
            <a:r>
              <a:rPr lang="en-US" dirty="0" smtClean="0">
                <a:latin typeface="Times New Roman" pitchFamily="18" charset="0"/>
                <a:cs typeface="Times New Roman" pitchFamily="18" charset="0"/>
              </a:rPr>
              <a:t> YP. Computer modeling of electrochemical processing of waste nuclear fuel.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 J Energy Res. 2020; 1–13. 1002/er.5462 https://doi.org/10</a:t>
            </a:r>
            <a:r>
              <a:rPr lang="ru-RU" dirty="0" smtClean="0">
                <a:latin typeface="Times New Roman" pitchFamily="18" charset="0"/>
                <a:cs typeface="Times New Roman" pitchFamily="18" charset="0"/>
              </a:rPr>
              <a:t>.</a:t>
            </a:r>
          </a:p>
          <a:p>
            <a:pPr indent="449263"/>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Гумеров</a:t>
            </a:r>
            <a:r>
              <a:rPr lang="ru-RU" dirty="0" smtClean="0">
                <a:latin typeface="Times New Roman" pitchFamily="18" charset="0"/>
                <a:cs typeface="Times New Roman" pitchFamily="18" charset="0"/>
              </a:rPr>
              <a:t> А. М. Математическое моделирование химико-технологических процессов: учебное пособие: [Текст]: учебное пособие / А. М. </a:t>
            </a:r>
            <a:r>
              <a:rPr lang="ru-RU" dirty="0" err="1" smtClean="0">
                <a:latin typeface="Times New Roman" pitchFamily="18" charset="0"/>
                <a:cs typeface="Times New Roman" pitchFamily="18" charset="0"/>
              </a:rPr>
              <a:t>Гумеров</a:t>
            </a:r>
            <a:r>
              <a:rPr lang="ru-RU" dirty="0" smtClean="0">
                <a:latin typeface="Times New Roman" pitchFamily="18" charset="0"/>
                <a:cs typeface="Times New Roman" pitchFamily="18" charset="0"/>
              </a:rPr>
              <a:t> - Санкт-Петербург: Лань, 2014 - 176 с.</a:t>
            </a:r>
          </a:p>
          <a:p>
            <a:pPr indent="449263"/>
            <a:r>
              <a:rPr lang="ru-RU" b="1" dirty="0" smtClean="0">
                <a:latin typeface="Times New Roman" pitchFamily="18" charset="0"/>
                <a:cs typeface="Times New Roman" pitchFamily="18" charset="0"/>
              </a:rPr>
              <a:t>Дополнительная литература</a:t>
            </a:r>
          </a:p>
          <a:p>
            <a:pPr indent="449263"/>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Choi</a:t>
            </a:r>
            <a:r>
              <a:rPr lang="en-US" dirty="0" smtClean="0">
                <a:latin typeface="Times New Roman" pitchFamily="18" charset="0"/>
                <a:cs typeface="Times New Roman" pitchFamily="18" charset="0"/>
              </a:rPr>
              <a:t> E.-Y., Kim J.-K., </a:t>
            </a:r>
            <a:r>
              <a:rPr lang="en-US" dirty="0" err="1" smtClean="0">
                <a:latin typeface="Times New Roman" pitchFamily="18" charset="0"/>
                <a:cs typeface="Times New Roman" pitchFamily="18" charset="0"/>
              </a:rPr>
              <a:t>Im</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Choi</a:t>
            </a:r>
            <a:r>
              <a:rPr lang="en-US" dirty="0" smtClean="0">
                <a:latin typeface="Times New Roman" pitchFamily="18" charset="0"/>
                <a:cs typeface="Times New Roman" pitchFamily="18" charset="0"/>
              </a:rPr>
              <a:t> I.-K., Na S.-H., Lee J.W., </a:t>
            </a:r>
            <a:r>
              <a:rPr lang="en-US" dirty="0" err="1" smtClean="0">
                <a:latin typeface="Times New Roman" pitchFamily="18" charset="0"/>
                <a:cs typeface="Times New Roman" pitchFamily="18" charset="0"/>
              </a:rPr>
              <a:t>Jeong</a:t>
            </a:r>
            <a:r>
              <a:rPr lang="en-US" dirty="0" smtClean="0">
                <a:latin typeface="Times New Roman" pitchFamily="18" charset="0"/>
                <a:cs typeface="Times New Roman" pitchFamily="18" charset="0"/>
              </a:rPr>
              <a:t> S.M., </a:t>
            </a:r>
            <a:r>
              <a:rPr lang="en-US" dirty="0" err="1" smtClean="0">
                <a:latin typeface="Times New Roman" pitchFamily="18" charset="0"/>
                <a:cs typeface="Times New Roman" pitchFamily="18" charset="0"/>
              </a:rPr>
              <a:t>Hur</a:t>
            </a:r>
            <a:r>
              <a:rPr lang="en-US" dirty="0" smtClean="0">
                <a:latin typeface="Times New Roman" pitchFamily="18" charset="0"/>
                <a:cs typeface="Times New Roman" pitchFamily="18" charset="0"/>
              </a:rPr>
              <a:t> J.-M. Effect of the UO₂ Form on the Electrochemical Reduction Rate in a </a:t>
            </a:r>
            <a:r>
              <a:rPr lang="en-US" dirty="0" err="1" smtClean="0">
                <a:latin typeface="Times New Roman" pitchFamily="18" charset="0"/>
                <a:cs typeface="Times New Roman" pitchFamily="18" charset="0"/>
              </a:rPr>
              <a:t>LiCl–Li₂O</a:t>
            </a:r>
            <a:r>
              <a:rPr lang="en-US" dirty="0" smtClean="0">
                <a:latin typeface="Times New Roman" pitchFamily="18" charset="0"/>
                <a:cs typeface="Times New Roman" pitchFamily="18" charset="0"/>
              </a:rPr>
              <a:t>  Molten Salt // J. </a:t>
            </a:r>
            <a:r>
              <a:rPr lang="en-US" dirty="0" err="1" smtClean="0">
                <a:latin typeface="Times New Roman" pitchFamily="18" charset="0"/>
                <a:cs typeface="Times New Roman" pitchFamily="18" charset="0"/>
              </a:rPr>
              <a:t>Nucl</a:t>
            </a:r>
            <a:r>
              <a:rPr lang="en-US" dirty="0" smtClean="0">
                <a:latin typeface="Times New Roman" pitchFamily="18" charset="0"/>
                <a:cs typeface="Times New Roman" pitchFamily="18" charset="0"/>
              </a:rPr>
              <a:t>. Mater. 2013. V. 437. P. 178.</a:t>
            </a:r>
            <a:endParaRPr lang="ru-RU" dirty="0" smtClean="0">
              <a:latin typeface="Times New Roman" pitchFamily="18" charset="0"/>
              <a:cs typeface="Times New Roman" pitchFamily="18" charset="0"/>
            </a:endParaRPr>
          </a:p>
          <a:p>
            <a:pPr indent="449263"/>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Hur</a:t>
            </a:r>
            <a:r>
              <a:rPr lang="en-US" dirty="0" smtClean="0">
                <a:latin typeface="Times New Roman" pitchFamily="18" charset="0"/>
                <a:cs typeface="Times New Roman" pitchFamily="18" charset="0"/>
              </a:rPr>
              <a:t> J.-M., Hong S.-S., Lee H. Electrochemical Reduction of UO₂ to U in a </a:t>
            </a:r>
            <a:r>
              <a:rPr lang="en-US" dirty="0" err="1" smtClean="0">
                <a:latin typeface="Times New Roman" pitchFamily="18" charset="0"/>
                <a:cs typeface="Times New Roman" pitchFamily="18" charset="0"/>
              </a:rPr>
              <a:t>LiCl–KCl–Li₂O</a:t>
            </a:r>
            <a:r>
              <a:rPr lang="en-US" dirty="0" smtClean="0">
                <a:latin typeface="Times New Roman" pitchFamily="18" charset="0"/>
                <a:cs typeface="Times New Roman" pitchFamily="18" charset="0"/>
              </a:rPr>
              <a:t> Molten Salt // J. </a:t>
            </a:r>
            <a:r>
              <a:rPr lang="en-US" dirty="0" err="1" smtClean="0">
                <a:latin typeface="Times New Roman" pitchFamily="18" charset="0"/>
                <a:cs typeface="Times New Roman" pitchFamily="18" charset="0"/>
              </a:rPr>
              <a:t>Radioanal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Nucl</a:t>
            </a:r>
            <a:r>
              <a:rPr lang="en-US" dirty="0" smtClean="0">
                <a:latin typeface="Times New Roman" pitchFamily="18" charset="0"/>
                <a:cs typeface="Times New Roman" pitchFamily="18" charset="0"/>
              </a:rPr>
              <a:t>. Chem. 2013. V. 295. P. 851.</a:t>
            </a:r>
            <a:endParaRPr lang="ru-RU" dirty="0" smtClean="0">
              <a:latin typeface="Times New Roman" pitchFamily="18" charset="0"/>
              <a:cs typeface="Times New Roman" pitchFamily="18" charset="0"/>
            </a:endParaRPr>
          </a:p>
          <a:p>
            <a:pPr indent="449263"/>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Sakamura</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Kurata</a:t>
            </a:r>
            <a:r>
              <a:rPr lang="en-US" dirty="0" smtClean="0">
                <a:latin typeface="Times New Roman" pitchFamily="18" charset="0"/>
                <a:cs typeface="Times New Roman" pitchFamily="18" charset="0"/>
              </a:rPr>
              <a:t> M., Inoue T. Electrochemical Reduction of UO₂ in Molten </a:t>
            </a:r>
            <a:r>
              <a:rPr lang="en-US" dirty="0" err="1" smtClean="0">
                <a:latin typeface="Times New Roman" pitchFamily="18" charset="0"/>
                <a:cs typeface="Times New Roman" pitchFamily="18" charset="0"/>
              </a:rPr>
              <a:t>CaCl</a:t>
            </a:r>
            <a:r>
              <a:rPr lang="en-US" dirty="0" smtClean="0">
                <a:latin typeface="Times New Roman" pitchFamily="18" charset="0"/>
                <a:cs typeface="Times New Roman" pitchFamily="18" charset="0"/>
              </a:rPr>
              <a:t>₂ or </a:t>
            </a:r>
            <a:r>
              <a:rPr lang="en-US" dirty="0" err="1" smtClean="0">
                <a:latin typeface="Times New Roman" pitchFamily="18" charset="0"/>
                <a:cs typeface="Times New Roman" pitchFamily="18" charset="0"/>
              </a:rPr>
              <a:t>LiCl</a:t>
            </a:r>
            <a:r>
              <a:rPr lang="en-US" dirty="0" smtClean="0">
                <a:latin typeface="Times New Roman" pitchFamily="18" charset="0"/>
                <a:cs typeface="Times New Roman" pitchFamily="18" charset="0"/>
              </a:rPr>
              <a:t> // J. Electro chem. Soc. 2006. V. 153. № 3. P. D31.</a:t>
            </a:r>
            <a:endParaRPr lang="ru-RU" dirty="0" smtClean="0">
              <a:latin typeface="Times New Roman" pitchFamily="18" charset="0"/>
              <a:cs typeface="Times New Roman" pitchFamily="18" charset="0"/>
            </a:endParaRPr>
          </a:p>
          <a:p>
            <a:pPr indent="449263"/>
            <a:r>
              <a:rPr lang="ru-RU" dirty="0" smtClean="0">
                <a:latin typeface="Times New Roman" pitchFamily="18" charset="0"/>
                <a:cs typeface="Times New Roman" pitchFamily="18" charset="0"/>
              </a:rPr>
              <a:t>4. </a:t>
            </a:r>
            <a:r>
              <a:rPr lang="en-US" dirty="0" smtClean="0">
                <a:latin typeface="Times New Roman" pitchFamily="18" charset="0"/>
                <a:cs typeface="Times New Roman" pitchFamily="18" charset="0"/>
                <a:hlinkClick r:id="rId3"/>
              </a:rPr>
              <a:t>http</a:t>
            </a:r>
            <a:r>
              <a:rPr lang="ru-RU" dirty="0" smtClean="0">
                <a:latin typeface="Times New Roman" pitchFamily="18" charset="0"/>
                <a:cs typeface="Times New Roman" pitchFamily="18" charset="0"/>
                <a:hlinkClick r:id="rId3"/>
              </a:rPr>
              <a:t>://</a:t>
            </a:r>
            <a:r>
              <a:rPr lang="en-US" dirty="0" smtClean="0">
                <a:latin typeface="Times New Roman" pitchFamily="18" charset="0"/>
                <a:cs typeface="Times New Roman" pitchFamily="18" charset="0"/>
                <a:hlinkClick r:id="rId3"/>
              </a:rPr>
              <a:t>www.comsol.com</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indent="449263"/>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Choi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E.-Y.,Won</a:t>
            </a:r>
            <a:r>
              <a:rPr lang="en-US" dirty="0" smtClean="0">
                <a:latin typeface="Times New Roman" pitchFamily="18" charset="0"/>
                <a:cs typeface="Times New Roman" pitchFamily="18" charset="0"/>
              </a:rPr>
              <a:t> C.Y., Cha J.-S., Park W., </a:t>
            </a:r>
            <a:r>
              <a:rPr lang="en-US" dirty="0" err="1" smtClean="0">
                <a:latin typeface="Times New Roman" pitchFamily="18" charset="0"/>
                <a:cs typeface="Times New Roman" pitchFamily="18" charset="0"/>
              </a:rPr>
              <a:t>Im</a:t>
            </a:r>
            <a:r>
              <a:rPr lang="en-US" dirty="0" smtClean="0">
                <a:latin typeface="Times New Roman" pitchFamily="18" charset="0"/>
                <a:cs typeface="Times New Roman" pitchFamily="18" charset="0"/>
              </a:rPr>
              <a:t> H.S., Hong S.-S., </a:t>
            </a:r>
            <a:r>
              <a:rPr lang="en-US" dirty="0" err="1" smtClean="0">
                <a:latin typeface="Times New Roman" pitchFamily="18" charset="0"/>
                <a:cs typeface="Times New Roman" pitchFamily="18" charset="0"/>
              </a:rPr>
              <a:t>Hur</a:t>
            </a:r>
            <a:r>
              <a:rPr lang="en-US" dirty="0" smtClean="0">
                <a:latin typeface="Times New Roman" pitchFamily="18" charset="0"/>
                <a:cs typeface="Times New Roman" pitchFamily="18" charset="0"/>
              </a:rPr>
              <a:t> J.-M. Electrochemical Reduction of UO₂ in </a:t>
            </a:r>
            <a:r>
              <a:rPr lang="en-US" dirty="0" err="1" smtClean="0">
                <a:latin typeface="Times New Roman" pitchFamily="18" charset="0"/>
                <a:cs typeface="Times New Roman" pitchFamily="18" charset="0"/>
              </a:rPr>
              <a:t>LiCl–Li₂O</a:t>
            </a:r>
            <a:r>
              <a:rPr lang="en-US" dirty="0" smtClean="0">
                <a:latin typeface="Times New Roman" pitchFamily="18" charset="0"/>
                <a:cs typeface="Times New Roman" pitchFamily="18" charset="0"/>
              </a:rPr>
              <a:t> Molten Salt Using Porous and Nonporous Anode Shrouds // J. </a:t>
            </a:r>
            <a:r>
              <a:rPr lang="en-US" dirty="0" err="1" smtClean="0">
                <a:latin typeface="Times New Roman" pitchFamily="18" charset="0"/>
                <a:cs typeface="Times New Roman" pitchFamily="18" charset="0"/>
              </a:rPr>
              <a:t>Nucl</a:t>
            </a:r>
            <a:r>
              <a:rPr lang="en-US" dirty="0" smtClean="0">
                <a:latin typeface="Times New Roman" pitchFamily="18" charset="0"/>
                <a:cs typeface="Times New Roman" pitchFamily="18" charset="0"/>
              </a:rPr>
              <a:t>. Mater. 2014. V. 444. P. 261.</a:t>
            </a:r>
            <a:endParaRPr lang="ru-RU" dirty="0" smtClean="0">
              <a:latin typeface="Times New Roman" pitchFamily="18" charset="0"/>
              <a:cs typeface="Times New Roman" pitchFamily="18" charset="0"/>
            </a:endParaRPr>
          </a:p>
          <a:p>
            <a:pPr indent="449263"/>
            <a:r>
              <a:rPr lang="en-US" dirty="0" smtClean="0">
                <a:latin typeface="Times New Roman" pitchFamily="18" charset="0"/>
                <a:cs typeface="Times New Roman" pitchFamily="18" charset="0"/>
              </a:rPr>
              <a:t>6. </a:t>
            </a:r>
            <a:r>
              <a:rPr lang="en-US" dirty="0" err="1" smtClean="0">
                <a:latin typeface="Times New Roman" pitchFamily="18" charset="0"/>
                <a:cs typeface="Times New Roman" pitchFamily="18" charset="0"/>
              </a:rPr>
              <a:t>Choi</a:t>
            </a:r>
            <a:r>
              <a:rPr lang="en-US" dirty="0" smtClean="0">
                <a:latin typeface="Times New Roman" pitchFamily="18" charset="0"/>
                <a:cs typeface="Times New Roman" pitchFamily="18" charset="0"/>
              </a:rPr>
              <a:t> F.-Y., </a:t>
            </a:r>
            <a:r>
              <a:rPr lang="en-US" dirty="0" err="1" smtClean="0">
                <a:latin typeface="Times New Roman" pitchFamily="18" charset="0"/>
                <a:cs typeface="Times New Roman" pitchFamily="18" charset="0"/>
              </a:rPr>
              <a:t>Jeong</a:t>
            </a:r>
            <a:r>
              <a:rPr lang="en-US" dirty="0" smtClean="0">
                <a:latin typeface="Times New Roman" pitchFamily="18" charset="0"/>
                <a:cs typeface="Times New Roman" pitchFamily="18" charset="0"/>
              </a:rPr>
              <a:t> S.M. Electrochemical Processing of Spent Nuclear Fuels: An Overview of Oxide Reduction in </a:t>
            </a:r>
            <a:r>
              <a:rPr lang="en-US" dirty="0" err="1" smtClean="0">
                <a:latin typeface="Times New Roman" pitchFamily="18" charset="0"/>
                <a:cs typeface="Times New Roman" pitchFamily="18" charset="0"/>
              </a:rPr>
              <a:t>Pyroprocessing</a:t>
            </a:r>
            <a:r>
              <a:rPr lang="en-US" dirty="0" smtClean="0">
                <a:latin typeface="Times New Roman" pitchFamily="18" charset="0"/>
                <a:cs typeface="Times New Roman" pitchFamily="18" charset="0"/>
              </a:rPr>
              <a:t> Technology // </a:t>
            </a:r>
            <a:r>
              <a:rPr lang="en-US" dirty="0" err="1" smtClean="0">
                <a:latin typeface="Times New Roman" pitchFamily="18" charset="0"/>
                <a:cs typeface="Times New Roman" pitchFamily="18" charset="0"/>
              </a:rPr>
              <a:t>Prog</a:t>
            </a:r>
            <a:r>
              <a:rPr lang="en-US" dirty="0" smtClean="0">
                <a:latin typeface="Times New Roman" pitchFamily="18" charset="0"/>
                <a:cs typeface="Times New Roman" pitchFamily="18" charset="0"/>
              </a:rPr>
              <a:t>. Nat. Sci.: Ma ter. Int. 2015. V. 25. № 6. P. 572.</a:t>
            </a:r>
            <a:endParaRPr lang="ru-RU"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8746"/>
            <a:ext cx="8311175" cy="377026"/>
          </a:xfrm>
        </p:spPr>
        <p:txBody>
          <a:bodyPr wrap="square" lIns="68580" tIns="34290" rIns="68580" bIns="34290" anchor="ctr">
            <a:spAutoFit/>
          </a:bodyPr>
          <a:lstStyle/>
          <a:p>
            <a:r>
              <a:rPr lang="ru-RU" altLang="ru-RU" sz="2000" dirty="0"/>
              <a:t>Общие сведения</a:t>
            </a:r>
          </a:p>
        </p:txBody>
      </p:sp>
      <p:sp>
        <p:nvSpPr>
          <p:cNvPr id="6" name="TextBox 5"/>
          <p:cNvSpPr txBox="1"/>
          <p:nvPr/>
        </p:nvSpPr>
        <p:spPr>
          <a:xfrm>
            <a:off x="487680" y="1242755"/>
            <a:ext cx="8077200" cy="3754874"/>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Название занятия: </a:t>
            </a:r>
            <a:r>
              <a:rPr lang="ru-RU" dirty="0" smtClean="0">
                <a:latin typeface="Times New Roman" pitchFamily="18" charset="0"/>
                <a:cs typeface="Times New Roman" pitchFamily="18" charset="0"/>
              </a:rPr>
              <a:t>Изучение и моделирование физико-химических процессов электрохимического восстановления ОЯТ (</a:t>
            </a:r>
            <a:r>
              <a:rPr lang="en-US" dirty="0" smtClean="0">
                <a:latin typeface="Times New Roman" pitchFamily="18" charset="0"/>
                <a:cs typeface="Times New Roman" pitchFamily="18" charset="0"/>
              </a:rPr>
              <a:t>UO₂) </a:t>
            </a:r>
            <a:r>
              <a:rPr lang="ru-RU" dirty="0" smtClean="0">
                <a:latin typeface="Times New Roman" pitchFamily="18" charset="0"/>
                <a:cs typeface="Times New Roman" pitchFamily="18" charset="0"/>
              </a:rPr>
              <a:t>в промышленном электролизере</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«металлизации»</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Вид занятия</a:t>
            </a:r>
            <a:r>
              <a:rPr lang="ru-RU" dirty="0" smtClean="0">
                <a:latin typeface="Times New Roman" pitchFamily="18" charset="0"/>
                <a:cs typeface="Times New Roman" pitchFamily="18" charset="0"/>
              </a:rPr>
              <a:t>: лабораторная работа</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Используемые методы: </a:t>
            </a:r>
          </a:p>
          <a:p>
            <a:pPr algn="just"/>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предварительная подготовка</a:t>
            </a:r>
            <a:r>
              <a:rPr lang="ru-RU" dirty="0" smtClean="0">
                <a:latin typeface="Times New Roman" pitchFamily="18" charset="0"/>
                <a:cs typeface="Times New Roman" pitchFamily="18" charset="0"/>
              </a:rPr>
              <a:t> – изучение лекционного материала в виде презентации и закрепление материала с помощью выполнения тестовых заданий;</a:t>
            </a:r>
          </a:p>
          <a:p>
            <a:pPr algn="just"/>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практический</a:t>
            </a:r>
            <a:r>
              <a:rPr lang="ru-RU" dirty="0" smtClean="0">
                <a:latin typeface="Times New Roman" pitchFamily="18" charset="0"/>
                <a:cs typeface="Times New Roman" pitchFamily="18" charset="0"/>
              </a:rPr>
              <a:t> – закрепление материала с помощью моделирования, выполнения заданий и подготовки ответов на контрольные вопросы;</a:t>
            </a:r>
          </a:p>
          <a:p>
            <a:pPr algn="just"/>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наглядный</a:t>
            </a:r>
            <a:r>
              <a:rPr lang="ru-RU" dirty="0" smtClean="0">
                <a:latin typeface="Times New Roman" pitchFamily="18" charset="0"/>
                <a:cs typeface="Times New Roman" pitchFamily="18" charset="0"/>
              </a:rPr>
              <a:t> – демонстрация физико-химических процессов электрохимического восстановления ОЯТ в виде созданной 3</a:t>
            </a:r>
            <a:r>
              <a:rPr lang="en-US" dirty="0" smtClean="0">
                <a:latin typeface="Times New Roman" pitchFamily="18" charset="0"/>
                <a:cs typeface="Times New Roman" pitchFamily="18" charset="0"/>
              </a:rPr>
              <a:t>D-</a:t>
            </a:r>
            <a:r>
              <a:rPr lang="ru-RU" dirty="0" smtClean="0">
                <a:latin typeface="Times New Roman" pitchFamily="18" charset="0"/>
                <a:cs typeface="Times New Roman" pitchFamily="18" charset="0"/>
              </a:rPr>
              <a:t>модели.</a:t>
            </a:r>
          </a:p>
          <a:p>
            <a:pPr algn="just"/>
            <a:endParaRPr lang="ru-RU" dirty="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Может быть внедрено в дисциплину:</a:t>
            </a:r>
            <a:r>
              <a:rPr lang="ru-RU" dirty="0" smtClean="0">
                <a:latin typeface="Times New Roman" pitchFamily="18" charset="0"/>
                <a:cs typeface="Times New Roman" pitchFamily="18" charset="0"/>
              </a:rPr>
              <a:t> Моделирование химико-технологических процессов</a:t>
            </a:r>
          </a:p>
          <a:p>
            <a:pPr algn="just"/>
            <a:endParaRPr lang="ru-RU" dirty="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Для специальности подготовки</a:t>
            </a:r>
            <a:r>
              <a:rPr lang="ru-RU" dirty="0" smtClean="0">
                <a:latin typeface="Times New Roman" pitchFamily="18" charset="0"/>
                <a:cs typeface="Times New Roman" pitchFamily="18" charset="0"/>
              </a:rPr>
              <a:t>: 18.05.02 Химическая технология материалов современной энергетики</a:t>
            </a:r>
          </a:p>
        </p:txBody>
      </p:sp>
    </p:spTree>
    <p:extLst>
      <p:ext uri="{BB962C8B-B14F-4D97-AF65-F5344CB8AC3E}">
        <p14:creationId xmlns:p14="http://schemas.microsoft.com/office/powerpoint/2010/main" xmlns="" val="2283851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Оценочные средства</a:t>
            </a:r>
            <a:endParaRPr lang="ru-RU" dirty="0"/>
          </a:p>
        </p:txBody>
      </p:sp>
      <p:sp>
        <p:nvSpPr>
          <p:cNvPr id="6" name="Прямоугольник 5"/>
          <p:cNvSpPr/>
          <p:nvPr/>
        </p:nvSpPr>
        <p:spPr>
          <a:xfrm>
            <a:off x="518160" y="1285191"/>
            <a:ext cx="8389620" cy="4154984"/>
          </a:xfrm>
          <a:prstGeom prst="rect">
            <a:avLst/>
          </a:prstGeom>
        </p:spPr>
        <p:txBody>
          <a:bodyPr wrap="square">
            <a:spAutoFit/>
          </a:bodyPr>
          <a:lstStyle/>
          <a:p>
            <a:pPr indent="449263" algn="just"/>
            <a:r>
              <a:rPr lang="ru-RU" sz="1200" dirty="0" smtClean="0">
                <a:latin typeface="Times New Roman" pitchFamily="18" charset="0"/>
                <a:cs typeface="Times New Roman" pitchFamily="18" charset="0"/>
              </a:rPr>
              <a:t>Форма контроля освоения теоретического материала для допуска к выполнению лабораторной работы –  тестирование. Общее количество вопросов теста – 4. Порог прохождения тестирования – 100%. Если студент не проходит тест на целевом уровне, необходимо заново пройти материал и пересдать тест.</a:t>
            </a:r>
            <a:endParaRPr lang="en-US" sz="1200" dirty="0" smtClean="0">
              <a:latin typeface="Times New Roman" pitchFamily="18" charset="0"/>
              <a:cs typeface="Times New Roman" pitchFamily="18" charset="0"/>
            </a:endParaRPr>
          </a:p>
          <a:p>
            <a:pPr indent="449263" algn="just"/>
            <a:endParaRPr lang="ru-RU" sz="1200" dirty="0" smtClean="0">
              <a:latin typeface="Times New Roman" pitchFamily="18" charset="0"/>
              <a:cs typeface="Times New Roman" pitchFamily="18" charset="0"/>
            </a:endParaRPr>
          </a:p>
          <a:p>
            <a:pPr indent="449263" algn="just"/>
            <a:r>
              <a:rPr lang="ru-RU" sz="1200" dirty="0" smtClean="0">
                <a:latin typeface="Times New Roman" pitchFamily="18" charset="0"/>
                <a:cs typeface="Times New Roman" pitchFamily="18" charset="0"/>
              </a:rPr>
              <a:t>Форма контроля освоения раздела дисциплины и соответствия компетенциям – устная защита. Устная защита включает в себя подготовку ответов на вопросы основной задачи лабораторной работы и ответов на контрольные вопросы и задания лабораторной работы. Общее количество вопросов – 5, из которых 3 вопроса основной задачи лабораторной работы и 2 контрольных вопроса и задания лабораторной работы. Порог сдачи лабораторной работы – ответ на 2 вопроса основной задачи лабораторной работы и 1 контрольный вопрос и задание лабораторной работы. Если студент не проходит устную защиту на целевом уровне, необходимо заново изучить методические материалы и пересдать устную защиту.</a:t>
            </a:r>
            <a:endParaRPr lang="en-US" sz="1200" dirty="0" smtClean="0">
              <a:latin typeface="Times New Roman" pitchFamily="18" charset="0"/>
              <a:cs typeface="Times New Roman" pitchFamily="18" charset="0"/>
            </a:endParaRPr>
          </a:p>
          <a:p>
            <a:pPr indent="449263" algn="just"/>
            <a:endParaRPr lang="ru-RU" sz="1200" dirty="0" smtClean="0">
              <a:latin typeface="Times New Roman" pitchFamily="18" charset="0"/>
              <a:cs typeface="Times New Roman" pitchFamily="18" charset="0"/>
            </a:endParaRPr>
          </a:p>
          <a:p>
            <a:pPr indent="449263" algn="just"/>
            <a:r>
              <a:rPr lang="ru-RU" sz="1200" dirty="0" smtClean="0">
                <a:latin typeface="Times New Roman" pitchFamily="18" charset="0"/>
                <a:cs typeface="Times New Roman" pitchFamily="18" charset="0"/>
              </a:rPr>
              <a:t>Оценка «отлично» выставляется студенту, если он глубоко и прочно усвоил программный материал, исчерпывающе, последовательно, четко и логически стройно его излагает, умеет тесно увязывать теорию с практикой, использует в ответе материал монографической литературы.</a:t>
            </a:r>
          </a:p>
          <a:p>
            <a:pPr indent="449263" algn="just"/>
            <a:r>
              <a:rPr lang="ru-RU" sz="1200" dirty="0" smtClean="0">
                <a:latin typeface="Times New Roman" pitchFamily="18" charset="0"/>
                <a:cs typeface="Times New Roman" pitchFamily="18" charset="0"/>
              </a:rPr>
              <a:t>Оценка «хорошо» выставляется студенту, если он твёрдо знает материал, грамотно и по существу излагает его, не допуская существенных неточностей в ответе на вопрос.</a:t>
            </a:r>
          </a:p>
          <a:p>
            <a:pPr indent="449263" algn="just"/>
            <a:r>
              <a:rPr lang="ru-RU" sz="1200" dirty="0" smtClean="0">
                <a:latin typeface="Times New Roman" pitchFamily="18" charset="0"/>
                <a:cs typeface="Times New Roman" pitchFamily="18" charset="0"/>
              </a:rPr>
              <a:t>Оценка «удовлетворительно» выставляется студенту, если он имеет знания только основного материала, но не усвоил его деталей, допускает неточности, недостаточно правильные формулировки, нарушения логической последовательности в изложении программного материала.</a:t>
            </a:r>
          </a:p>
          <a:p>
            <a:pPr indent="449263" algn="just"/>
            <a:r>
              <a:rPr lang="ru-RU" sz="1200" dirty="0" smtClean="0">
                <a:latin typeface="Times New Roman" pitchFamily="18" charset="0"/>
                <a:cs typeface="Times New Roman" pitchFamily="18" charset="0"/>
              </a:rPr>
              <a:t>Оценка «неудовлетворительно» выставляется студенту, который не знает значительной части программного материала, допускает существенные ошибки. Как правило, оценка «неудовлетворительно» ставится студентам, которые не могут продолжить обучение без дополнительных занятий по соответствующей дисциплине.</a:t>
            </a: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8746"/>
            <a:ext cx="8311175" cy="684803"/>
          </a:xfrm>
        </p:spPr>
        <p:txBody>
          <a:bodyPr wrap="square" lIns="68580" tIns="34290" rIns="68580" bIns="34290" anchor="ctr">
            <a:spAutoFit/>
          </a:bodyPr>
          <a:lstStyle/>
          <a:p>
            <a:r>
              <a:rPr lang="ru-RU" altLang="ru-RU" sz="2000" dirty="0" smtClean="0"/>
              <a:t>Формируемые компетенции </a:t>
            </a:r>
            <a:r>
              <a:rPr lang="ru-RU" sz="2000" dirty="0" smtClean="0"/>
              <a:t>и планируемые результаты </a:t>
            </a:r>
            <a:r>
              <a:rPr lang="ru-RU" sz="2000" dirty="0" smtClean="0"/>
              <a:t>обучения</a:t>
            </a:r>
            <a:endParaRPr lang="ru-RU" altLang="ru-RU" sz="2000" dirty="0"/>
          </a:p>
        </p:txBody>
      </p:sp>
      <p:graphicFrame>
        <p:nvGraphicFramePr>
          <p:cNvPr id="7" name="Таблица 6"/>
          <p:cNvGraphicFramePr>
            <a:graphicFrameLocks noGrp="1"/>
          </p:cNvGraphicFramePr>
          <p:nvPr/>
        </p:nvGraphicFramePr>
        <p:xfrm>
          <a:off x="502920" y="1991360"/>
          <a:ext cx="8397240" cy="2956560"/>
        </p:xfrm>
        <a:graphic>
          <a:graphicData uri="http://schemas.openxmlformats.org/drawingml/2006/table">
            <a:tbl>
              <a:tblPr firstRow="1" bandRow="1">
                <a:tableStyleId>{5C22544A-7EE6-4342-B048-85BDC9FD1C3A}</a:tableStyleId>
              </a:tblPr>
              <a:tblGrid>
                <a:gridCol w="2186940"/>
                <a:gridCol w="6210300"/>
              </a:tblGrid>
              <a:tr h="370840">
                <a:tc>
                  <a:txBody>
                    <a:bodyPr/>
                    <a:lstStyle/>
                    <a:p>
                      <a:pPr algn="ctr"/>
                      <a:r>
                        <a:rPr lang="ru-RU" dirty="0" smtClean="0"/>
                        <a:t>Код и наименование компетенции</a:t>
                      </a:r>
                      <a:endParaRPr lang="ru-RU" dirty="0"/>
                    </a:p>
                  </a:txBody>
                  <a:tcPr anchor="ctr"/>
                </a:tc>
                <a:tc>
                  <a:txBody>
                    <a:bodyPr/>
                    <a:lstStyle/>
                    <a:p>
                      <a:pPr algn="ctr"/>
                      <a:r>
                        <a:rPr lang="ru-RU" dirty="0" smtClean="0"/>
                        <a:t>Код и наименование индикатора достижения компетенции</a:t>
                      </a:r>
                      <a:endParaRPr lang="ru-RU" dirty="0"/>
                    </a:p>
                  </a:txBody>
                  <a:tcPr anchor="ctr"/>
                </a:tc>
              </a:tr>
              <a:tr h="370840">
                <a:tc>
                  <a:txBody>
                    <a:bodyPr/>
                    <a:lstStyle/>
                    <a:p>
                      <a:r>
                        <a:rPr lang="ru-RU" b="1" dirty="0" smtClean="0">
                          <a:latin typeface="Times New Roman" pitchFamily="18" charset="0"/>
                          <a:cs typeface="Times New Roman" pitchFamily="18" charset="0"/>
                        </a:rPr>
                        <a:t>УКЕ-1</a:t>
                      </a:r>
                      <a:r>
                        <a:rPr lang="ru-RU" dirty="0" smtClean="0">
                          <a:latin typeface="Times New Roman" pitchFamily="18" charset="0"/>
                          <a:cs typeface="Times New Roman" pitchFamily="18" charset="0"/>
                        </a:rPr>
                        <a:t> Способен использовать знания естественнонаучных дисциплин, применять методы математического анализа и моделирования, теоретического и экспериментального исследования в поставленных задачах </a:t>
                      </a:r>
                      <a:endParaRPr lang="ru-RU" dirty="0">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З-УКЕ-1</a:t>
                      </a:r>
                      <a:r>
                        <a:rPr lang="ru-RU" dirty="0" smtClean="0">
                          <a:latin typeface="Times New Roman" pitchFamily="18" charset="0"/>
                          <a:cs typeface="Times New Roman" pitchFamily="18" charset="0"/>
                        </a:rPr>
                        <a:t> знать</a:t>
                      </a:r>
                      <a:r>
                        <a:rPr lang="ru-RU" dirty="0" smtClean="0">
                          <a:latin typeface="Times New Roman" pitchFamily="18" charset="0"/>
                          <a:cs typeface="Times New Roman" pitchFamily="18" charset="0"/>
                        </a:rPr>
                        <a:t>: основные законы естественнонаучных дисциплин, методы математического анализа и моделирования, теоретического и экспериментального исследования</a:t>
                      </a:r>
                    </a:p>
                    <a:p>
                      <a:r>
                        <a:rPr lang="ru-RU" b="1" dirty="0" smtClean="0">
                          <a:latin typeface="Times New Roman" pitchFamily="18" charset="0"/>
                          <a:cs typeface="Times New Roman" pitchFamily="18" charset="0"/>
                        </a:rPr>
                        <a:t>У-УКЕ-1</a:t>
                      </a:r>
                      <a:r>
                        <a:rPr lang="ru-RU" dirty="0" smtClean="0">
                          <a:latin typeface="Times New Roman" pitchFamily="18" charset="0"/>
                          <a:cs typeface="Times New Roman" pitchFamily="18" charset="0"/>
                        </a:rPr>
                        <a:t> уметь</a:t>
                      </a:r>
                      <a:r>
                        <a:rPr lang="ru-RU" dirty="0" smtClean="0">
                          <a:latin typeface="Times New Roman" pitchFamily="18" charset="0"/>
                          <a:cs typeface="Times New Roman" pitchFamily="18" charset="0"/>
                        </a:rPr>
                        <a:t>: использовать математические методы в технических приложениях, рассчитывать основные числовые характеристики случайных величин, решать основные задачи математической статистики; решать типовые расчетные задачи</a:t>
                      </a:r>
                    </a:p>
                    <a:p>
                      <a:r>
                        <a:rPr lang="ru-RU" b="1" dirty="0" smtClean="0">
                          <a:latin typeface="Times New Roman" pitchFamily="18" charset="0"/>
                          <a:cs typeface="Times New Roman" pitchFamily="18" charset="0"/>
                        </a:rPr>
                        <a:t>В-УКЕ-1</a:t>
                      </a:r>
                      <a:r>
                        <a:rPr lang="ru-RU" dirty="0" smtClean="0">
                          <a:latin typeface="Times New Roman" pitchFamily="18" charset="0"/>
                          <a:cs typeface="Times New Roman" pitchFamily="18" charset="0"/>
                        </a:rPr>
                        <a:t> владеть</a:t>
                      </a:r>
                      <a:r>
                        <a:rPr lang="ru-RU" dirty="0" smtClean="0">
                          <a:latin typeface="Times New Roman" pitchFamily="18" charset="0"/>
                          <a:cs typeface="Times New Roman" pitchFamily="18" charset="0"/>
                        </a:rPr>
                        <a:t>: методами математического анализа и моделирования; методами решения задач анализа и расчета характеристик физических систем, основными приемами обработки экспериментальных данных, методами работы с прикладными программными продуктами </a:t>
                      </a:r>
                      <a:endParaRPr lang="ru-RU" dirty="0">
                        <a:latin typeface="Times New Roman" pitchFamily="18" charset="0"/>
                        <a:cs typeface="Times New Roman" pitchFamily="18" charset="0"/>
                      </a:endParaRPr>
                    </a:p>
                  </a:txBody>
                  <a:tcPr/>
                </a:tc>
              </a:tr>
            </a:tbl>
          </a:graphicData>
        </a:graphic>
      </p:graphicFrame>
      <p:sp>
        <p:nvSpPr>
          <p:cNvPr id="8" name="Прямоугольник 7"/>
          <p:cNvSpPr/>
          <p:nvPr/>
        </p:nvSpPr>
        <p:spPr>
          <a:xfrm>
            <a:off x="487680" y="1101328"/>
            <a:ext cx="8382000" cy="738664"/>
          </a:xfrm>
          <a:prstGeom prst="rect">
            <a:avLst/>
          </a:prstGeom>
        </p:spPr>
        <p:txBody>
          <a:bodyPr wrap="square">
            <a:spAutoFit/>
          </a:bodyPr>
          <a:lstStyle/>
          <a:p>
            <a:pPr algn="just"/>
            <a:r>
              <a:rPr lang="ru-RU" dirty="0" smtClean="0">
                <a:latin typeface="Times New Roman" pitchFamily="18" charset="0"/>
                <a:cs typeface="Times New Roman" pitchFamily="18" charset="0"/>
              </a:rPr>
              <a:t>Процесс изучения дисциплины, для которой создано данное занятие, направлен на формирование следующих универсальных и </a:t>
            </a:r>
            <a:r>
              <a:rPr lang="ru-RU" dirty="0" err="1" smtClean="0">
                <a:latin typeface="Times New Roman" pitchFamily="18" charset="0"/>
                <a:cs typeface="Times New Roman" pitchFamily="18" charset="0"/>
              </a:rPr>
              <a:t>общепрофессиональных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компетенций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установленных д</a:t>
            </a:r>
            <a:r>
              <a:rPr lang="ru-RU" dirty="0" smtClean="0">
                <a:latin typeface="Times New Roman" pitchFamily="18" charset="0"/>
                <a:cs typeface="Times New Roman" pitchFamily="18" charset="0"/>
              </a:rPr>
              <a:t>ля специальности -  </a:t>
            </a:r>
            <a:r>
              <a:rPr lang="ru-RU" dirty="0" smtClean="0">
                <a:latin typeface="Times New Roman" pitchFamily="18" charset="0"/>
                <a:cs typeface="Times New Roman" pitchFamily="18" charset="0"/>
              </a:rPr>
              <a:t>18.05.02 Химическая технология материалов современной </a:t>
            </a:r>
            <a:r>
              <a:rPr lang="ru-RU" dirty="0" smtClean="0">
                <a:latin typeface="Times New Roman" pitchFamily="18" charset="0"/>
                <a:cs typeface="Times New Roman" pitchFamily="18" charset="0"/>
              </a:rPr>
              <a:t>энергетики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28385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8746"/>
            <a:ext cx="8311175" cy="684803"/>
          </a:xfrm>
        </p:spPr>
        <p:txBody>
          <a:bodyPr wrap="square" lIns="68580" tIns="34290" rIns="68580" bIns="34290" anchor="ctr">
            <a:spAutoFit/>
          </a:bodyPr>
          <a:lstStyle/>
          <a:p>
            <a:r>
              <a:rPr lang="ru-RU" altLang="ru-RU" sz="2000" dirty="0" smtClean="0"/>
              <a:t>Формируемые компетенции </a:t>
            </a:r>
            <a:r>
              <a:rPr lang="ru-RU" sz="2000" dirty="0" smtClean="0"/>
              <a:t>и планируемые результаты </a:t>
            </a:r>
            <a:r>
              <a:rPr lang="ru-RU" sz="2000" dirty="0" smtClean="0"/>
              <a:t>обучения</a:t>
            </a:r>
            <a:endParaRPr lang="ru-RU" altLang="ru-RU" sz="2000" dirty="0"/>
          </a:p>
        </p:txBody>
      </p:sp>
      <p:graphicFrame>
        <p:nvGraphicFramePr>
          <p:cNvPr id="7" name="Таблица 6"/>
          <p:cNvGraphicFramePr>
            <a:graphicFrameLocks noGrp="1"/>
          </p:cNvGraphicFramePr>
          <p:nvPr/>
        </p:nvGraphicFramePr>
        <p:xfrm>
          <a:off x="502920" y="1305560"/>
          <a:ext cx="8336280" cy="3596640"/>
        </p:xfrm>
        <a:graphic>
          <a:graphicData uri="http://schemas.openxmlformats.org/drawingml/2006/table">
            <a:tbl>
              <a:tblPr firstRow="1" bandRow="1">
                <a:tableStyleId>{5C22544A-7EE6-4342-B048-85BDC9FD1C3A}</a:tableStyleId>
              </a:tblPr>
              <a:tblGrid>
                <a:gridCol w="1882140"/>
                <a:gridCol w="6454140"/>
              </a:tblGrid>
              <a:tr h="370840">
                <a:tc>
                  <a:txBody>
                    <a:bodyPr/>
                    <a:lstStyle/>
                    <a:p>
                      <a:pPr algn="ctr"/>
                      <a:r>
                        <a:rPr lang="ru-RU" dirty="0" smtClean="0"/>
                        <a:t>Код и наименование компетенции</a:t>
                      </a:r>
                      <a:endParaRPr lang="ru-RU" dirty="0"/>
                    </a:p>
                  </a:txBody>
                  <a:tcPr anchor="ctr"/>
                </a:tc>
                <a:tc>
                  <a:txBody>
                    <a:bodyPr/>
                    <a:lstStyle/>
                    <a:p>
                      <a:pPr algn="ctr"/>
                      <a:r>
                        <a:rPr lang="ru-RU" dirty="0" smtClean="0"/>
                        <a:t>Код и наименование индикатора достижения компетенции</a:t>
                      </a:r>
                      <a:endParaRPr lang="ru-RU" dirty="0"/>
                    </a:p>
                  </a:txBody>
                  <a:tcPr anchor="ctr"/>
                </a:tc>
              </a:tr>
              <a:tr h="370840">
                <a:tc>
                  <a:txBody>
                    <a:bodyPr/>
                    <a:lstStyle/>
                    <a:p>
                      <a:r>
                        <a:rPr lang="ru-RU" b="1" dirty="0" smtClean="0">
                          <a:latin typeface="Times New Roman" pitchFamily="18" charset="0"/>
                          <a:cs typeface="Times New Roman" pitchFamily="18" charset="0"/>
                        </a:rPr>
                        <a:t>ОПК-4</a:t>
                      </a:r>
                      <a:r>
                        <a:rPr lang="ru-RU" dirty="0" smtClean="0">
                          <a:latin typeface="Times New Roman" pitchFamily="18" charset="0"/>
                          <a:cs typeface="Times New Roman" pitchFamily="18" charset="0"/>
                        </a:rPr>
                        <a:t> Способен использовать методы математического моделирования отдельных стадий и всего технологического процесса, осуществлять теоретический анализ и экспериментальную проверку адекватности модели </a:t>
                      </a:r>
                      <a:endParaRPr lang="ru-RU" dirty="0">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З-ОПК-4</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знать</a:t>
                      </a:r>
                      <a:r>
                        <a:rPr lang="ru-RU" dirty="0" smtClean="0">
                          <a:latin typeface="Times New Roman" pitchFamily="18" charset="0"/>
                          <a:cs typeface="Times New Roman" pitchFamily="18" charset="0"/>
                        </a:rPr>
                        <a:t>: принципы математического моделирования химико-технологических процессов и методы оптимизации химико-технологических процессов с применением эмпирических и (или) физико-химических моделей</a:t>
                      </a:r>
                    </a:p>
                    <a:p>
                      <a:r>
                        <a:rPr lang="ru-RU" b="1" dirty="0" smtClean="0">
                          <a:latin typeface="Times New Roman" pitchFamily="18" charset="0"/>
                          <a:cs typeface="Times New Roman" pitchFamily="18" charset="0"/>
                        </a:rPr>
                        <a:t>У-ОПК-4</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уметь</a:t>
                      </a:r>
                      <a:r>
                        <a:rPr lang="ru-RU" dirty="0" smtClean="0">
                          <a:latin typeface="Times New Roman" pitchFamily="18" charset="0"/>
                          <a:cs typeface="Times New Roman" pitchFamily="18" charset="0"/>
                        </a:rPr>
                        <a:t>: применять известные методы вычислительной математики и математической статистики для решения конкретных задач расчета, моделирования, идентификации и оптимизации при исследовании, проектировании и управлении процессами химической технологии, а также уметь использовать в своей практической деятельности для достижения этих целей известные пакеты прикладных программ</a:t>
                      </a:r>
                    </a:p>
                    <a:p>
                      <a:r>
                        <a:rPr lang="ru-RU" b="1" dirty="0" smtClean="0">
                          <a:latin typeface="Times New Roman" pitchFamily="18" charset="0"/>
                          <a:cs typeface="Times New Roman" pitchFamily="18" charset="0"/>
                        </a:rPr>
                        <a:t>В-ОПК-4</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владеть</a:t>
                      </a:r>
                      <a:r>
                        <a:rPr lang="ru-RU" dirty="0" smtClean="0">
                          <a:latin typeface="Times New Roman" pitchFamily="18" charset="0"/>
                          <a:cs typeface="Times New Roman" pitchFamily="18" charset="0"/>
                        </a:rPr>
                        <a:t>: методами построения математических моделей типовых профессиональных задач и содержательной интерпретации полученных результатов, методами математической статистики для обработки результатов экспериментов, пакетами прикладных программ, используемых при моделировании объектов и процессов</a:t>
                      </a:r>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28385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8746"/>
            <a:ext cx="8311175" cy="377026"/>
          </a:xfrm>
        </p:spPr>
        <p:txBody>
          <a:bodyPr wrap="square" lIns="68580" tIns="34290" rIns="68580" bIns="34290" anchor="ctr">
            <a:spAutoFit/>
          </a:bodyPr>
          <a:lstStyle/>
          <a:p>
            <a:r>
              <a:rPr lang="ru-RU" altLang="ru-RU" sz="2000" dirty="0"/>
              <a:t>План занятия</a:t>
            </a:r>
          </a:p>
        </p:txBody>
      </p:sp>
      <p:pic>
        <p:nvPicPr>
          <p:cNvPr id="6" name="Рисунок 5" descr="Заставка.png"/>
          <p:cNvPicPr>
            <a:picLocks noChangeAspect="1"/>
          </p:cNvPicPr>
          <p:nvPr/>
        </p:nvPicPr>
        <p:blipFill>
          <a:blip r:embed="rId3"/>
          <a:stretch>
            <a:fillRect/>
          </a:stretch>
        </p:blipFill>
        <p:spPr>
          <a:xfrm>
            <a:off x="4259580" y="1531619"/>
            <a:ext cx="4573904" cy="3430428"/>
          </a:xfrm>
          <a:prstGeom prst="rect">
            <a:avLst/>
          </a:prstGeom>
        </p:spPr>
      </p:pic>
      <p:sp>
        <p:nvSpPr>
          <p:cNvPr id="7" name="TextBox 6"/>
          <p:cNvSpPr txBox="1"/>
          <p:nvPr/>
        </p:nvSpPr>
        <p:spPr>
          <a:xfrm>
            <a:off x="453389" y="1179602"/>
            <a:ext cx="3729991" cy="4185761"/>
          </a:xfrm>
          <a:prstGeom prst="rect">
            <a:avLst/>
          </a:prstGeom>
          <a:noFill/>
        </p:spPr>
        <p:txBody>
          <a:bodyPr wrap="square" rtlCol="0">
            <a:spAutoFit/>
          </a:bodyPr>
          <a:lstStyle/>
          <a:p>
            <a:r>
              <a:rPr lang="ru-RU" b="1" dirty="0" smtClean="0">
                <a:latin typeface="Times New Roman" pitchFamily="18" charset="0"/>
                <a:cs typeface="Times New Roman" pitchFamily="18" charset="0"/>
              </a:rPr>
              <a:t>1. Предварительная подготовка студента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 час):</a:t>
            </a:r>
          </a:p>
          <a:p>
            <a:r>
              <a:rPr lang="ru-RU" dirty="0" smtClean="0">
                <a:latin typeface="Times New Roman" pitchFamily="18" charset="0"/>
                <a:cs typeface="Times New Roman" pitchFamily="18" charset="0"/>
              </a:rPr>
              <a:t>– изучение теоретических материалов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(55 минут);</a:t>
            </a:r>
          </a:p>
          <a:p>
            <a:r>
              <a:rPr lang="ru-RU" dirty="0" smtClean="0">
                <a:latin typeface="Times New Roman" pitchFamily="18" charset="0"/>
                <a:cs typeface="Times New Roman" pitchFamily="18" charset="0"/>
              </a:rPr>
              <a:t>– прохождение тестирования для допуска к выполнению лабораторной работы (5 минут).</a:t>
            </a:r>
          </a:p>
          <a:p>
            <a:r>
              <a:rPr lang="ru-RU" b="1" dirty="0" smtClean="0">
                <a:latin typeface="Times New Roman" pitchFamily="18" charset="0"/>
                <a:cs typeface="Times New Roman" pitchFamily="18" charset="0"/>
              </a:rPr>
              <a:t>2. Лабораторная работа (4 часа):</a:t>
            </a:r>
          </a:p>
          <a:p>
            <a:r>
              <a:rPr lang="ru-RU" dirty="0" smtClean="0">
                <a:latin typeface="Times New Roman" pitchFamily="18" charset="0"/>
                <a:cs typeface="Times New Roman" pitchFamily="18" charset="0"/>
              </a:rPr>
              <a:t>– построение геометрии модели (15 минут)</a:t>
            </a:r>
          </a:p>
          <a:p>
            <a:r>
              <a:rPr lang="ru-RU" dirty="0" smtClean="0">
                <a:latin typeface="Times New Roman" pitchFamily="18" charset="0"/>
                <a:cs typeface="Times New Roman" pitchFamily="18" charset="0"/>
              </a:rPr>
              <a:t>– настройка материалов модели (10 минут);</a:t>
            </a:r>
          </a:p>
          <a:p>
            <a:r>
              <a:rPr lang="ru-RU" dirty="0" smtClean="0">
                <a:latin typeface="Times New Roman" pitchFamily="18" charset="0"/>
                <a:cs typeface="Times New Roman" pitchFamily="18" charset="0"/>
              </a:rPr>
              <a:t>– настройка физики модели (1 час 40 минут);</a:t>
            </a:r>
          </a:p>
          <a:p>
            <a:r>
              <a:rPr lang="ru-RU" dirty="0" smtClean="0">
                <a:latin typeface="Times New Roman" pitchFamily="18" charset="0"/>
                <a:cs typeface="Times New Roman" pitchFamily="18" charset="0"/>
              </a:rPr>
              <a:t>– настройка </a:t>
            </a:r>
            <a:r>
              <a:rPr lang="ru-RU" dirty="0" err="1" smtClean="0">
                <a:latin typeface="Times New Roman" pitchFamily="18" charset="0"/>
                <a:cs typeface="Times New Roman" pitchFamily="18" charset="0"/>
              </a:rPr>
              <a:t>мультифизической</a:t>
            </a:r>
            <a:r>
              <a:rPr lang="ru-RU" dirty="0" smtClean="0">
                <a:latin typeface="Times New Roman" pitchFamily="18" charset="0"/>
                <a:cs typeface="Times New Roman" pitchFamily="18" charset="0"/>
              </a:rPr>
              <a:t> связки модели (20 минут);</a:t>
            </a:r>
          </a:p>
          <a:p>
            <a:r>
              <a:rPr lang="ru-RU" dirty="0" smtClean="0">
                <a:latin typeface="Times New Roman" pitchFamily="18" charset="0"/>
                <a:cs typeface="Times New Roman" pitchFamily="18" charset="0"/>
              </a:rPr>
              <a:t>– настройка сетки модели (5 минут);</a:t>
            </a:r>
          </a:p>
          <a:p>
            <a:r>
              <a:rPr lang="ru-RU" dirty="0" smtClean="0">
                <a:latin typeface="Times New Roman" pitchFamily="18" charset="0"/>
                <a:cs typeface="Times New Roman" pitchFamily="18" charset="0"/>
              </a:rPr>
              <a:t>– настройка решателя модели (5 минут);</a:t>
            </a:r>
          </a:p>
          <a:p>
            <a:r>
              <a:rPr lang="ru-RU" dirty="0" smtClean="0">
                <a:latin typeface="Times New Roman" pitchFamily="18" charset="0"/>
                <a:cs typeface="Times New Roman" pitchFamily="18" charset="0"/>
              </a:rPr>
              <a:t>– построение моделей с различными токами электролиза (50 минут);</a:t>
            </a:r>
          </a:p>
          <a:p>
            <a:r>
              <a:rPr lang="ru-RU" dirty="0" smtClean="0">
                <a:latin typeface="Times New Roman" pitchFamily="18" charset="0"/>
                <a:cs typeface="Times New Roman" pitchFamily="18" charset="0"/>
              </a:rPr>
              <a:t>– анализ результатов (20 минут);</a:t>
            </a:r>
          </a:p>
          <a:p>
            <a:r>
              <a:rPr lang="ru-RU" dirty="0" smtClean="0">
                <a:latin typeface="Times New Roman" pitchFamily="18" charset="0"/>
                <a:cs typeface="Times New Roman" pitchFamily="18" charset="0"/>
              </a:rPr>
              <a:t>– сдача результатов и ответы на контрольные вопросы и задания (15 минут).</a:t>
            </a:r>
          </a:p>
        </p:txBody>
      </p:sp>
    </p:spTree>
    <p:extLst>
      <p:ext uri="{BB962C8B-B14F-4D97-AF65-F5344CB8AC3E}">
        <p14:creationId xmlns:p14="http://schemas.microsoft.com/office/powerpoint/2010/main" xmlns="" val="265087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Предварительная подготовка к лабораторной работе</a:t>
            </a:r>
            <a:endParaRPr lang="ru-RU" dirty="0"/>
          </a:p>
        </p:txBody>
      </p:sp>
      <p:sp>
        <p:nvSpPr>
          <p:cNvPr id="6" name="Прямоугольник 5"/>
          <p:cNvSpPr/>
          <p:nvPr/>
        </p:nvSpPr>
        <p:spPr>
          <a:xfrm>
            <a:off x="2910840" y="4742825"/>
            <a:ext cx="5981699" cy="523220"/>
          </a:xfrm>
          <a:prstGeom prst="rect">
            <a:avLst/>
          </a:prstGeom>
        </p:spPr>
        <p:txBody>
          <a:bodyPr wrap="square">
            <a:spAutoFit/>
          </a:bodyPr>
          <a:lstStyle/>
          <a:p>
            <a:r>
              <a:rPr lang="ru-RU" dirty="0" smtClean="0">
                <a:latin typeface="Times New Roman" pitchFamily="18" charset="0"/>
                <a:cs typeface="Times New Roman" pitchFamily="18" charset="0"/>
              </a:rPr>
              <a:t>Материалы для студентов выложены на образовательном портале СТИ НИЯУ МИФИ.</a:t>
            </a:r>
            <a:endParaRPr lang="ru-RU" dirty="0">
              <a:latin typeface="Times New Roman" pitchFamily="18" charset="0"/>
              <a:cs typeface="Times New Roman" pitchFamily="18" charset="0"/>
            </a:endParaRPr>
          </a:p>
        </p:txBody>
      </p:sp>
      <p:pic>
        <p:nvPicPr>
          <p:cNvPr id="8" name="Рисунок 7" descr="Курс по операциям пирохимии 1.png"/>
          <p:cNvPicPr>
            <a:picLocks noChangeAspect="1"/>
          </p:cNvPicPr>
          <p:nvPr/>
        </p:nvPicPr>
        <p:blipFill>
          <a:blip r:embed="rId3"/>
          <a:stretch>
            <a:fillRect/>
          </a:stretch>
        </p:blipFill>
        <p:spPr>
          <a:xfrm>
            <a:off x="2929889" y="1828692"/>
            <a:ext cx="5949661" cy="2867133"/>
          </a:xfrm>
          <a:prstGeom prst="rect">
            <a:avLst/>
          </a:prstGeom>
        </p:spPr>
      </p:pic>
      <p:sp>
        <p:nvSpPr>
          <p:cNvPr id="4" name="TextBox 3"/>
          <p:cNvSpPr txBox="1"/>
          <p:nvPr/>
        </p:nvSpPr>
        <p:spPr>
          <a:xfrm>
            <a:off x="407671" y="1269137"/>
            <a:ext cx="2251709" cy="3754874"/>
          </a:xfrm>
          <a:prstGeom prst="rect">
            <a:avLst/>
          </a:prstGeom>
          <a:noFill/>
        </p:spPr>
        <p:txBody>
          <a:bodyPr wrap="square" rtlCol="0">
            <a:spAutoFit/>
          </a:bodyPr>
          <a:lstStyle/>
          <a:p>
            <a:r>
              <a:rPr lang="ru-RU" dirty="0" smtClean="0">
                <a:latin typeface="Times New Roman" pitchFamily="18" charset="0"/>
                <a:cs typeface="Times New Roman" pitchFamily="18" charset="0"/>
              </a:rPr>
              <a:t>Студент </a:t>
            </a:r>
            <a:r>
              <a:rPr lang="ru-RU" dirty="0" smtClean="0">
                <a:latin typeface="Times New Roman" pitchFamily="18" charset="0"/>
                <a:cs typeface="Times New Roman" pitchFamily="18" charset="0"/>
              </a:rPr>
              <a:t>перед занятием знакомится с методическими указаниями к выполнению работы, изучает теоретические основы процесса электрохимического восстановления и устройство установки процесса электрохимического восстановления («металлизации»). Проходит тестирование  для допуска к выполнению лабораторной работы.</a:t>
            </a:r>
          </a:p>
        </p:txBody>
      </p:sp>
      <p:pic>
        <p:nvPicPr>
          <p:cNvPr id="9" name="Рисунок 8" descr="Тема курса 1.png"/>
          <p:cNvPicPr>
            <a:picLocks noChangeAspect="1"/>
          </p:cNvPicPr>
          <p:nvPr/>
        </p:nvPicPr>
        <p:blipFill>
          <a:blip r:embed="rId4"/>
          <a:stretch>
            <a:fillRect/>
          </a:stretch>
        </p:blipFill>
        <p:spPr>
          <a:xfrm>
            <a:off x="2895600" y="1263804"/>
            <a:ext cx="6065520" cy="468725"/>
          </a:xfrm>
          <a:prstGeom prst="rect">
            <a:avLst/>
          </a:prstGeom>
        </p:spPr>
      </p:pic>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715581"/>
          </a:xfrm>
        </p:spPr>
        <p:txBody>
          <a:bodyPr/>
          <a:lstStyle/>
          <a:p>
            <a:r>
              <a:rPr lang="ru-RU" dirty="0" smtClean="0"/>
              <a:t>Теоретическая часть. Описание установки и процесса электрохимического восстановления</a:t>
            </a:r>
            <a:endParaRPr lang="ru-RU" dirty="0"/>
          </a:p>
        </p:txBody>
      </p:sp>
      <p:sp>
        <p:nvSpPr>
          <p:cNvPr id="10" name="Текст 6">
            <a:extLst>
              <a:ext uri="{FF2B5EF4-FFF2-40B4-BE49-F238E27FC236}">
                <a16:creationId xmlns="" xmlns:a16="http://schemas.microsoft.com/office/drawing/2014/main" id="{2C663463-65CC-5EBC-26F2-9287ED60015B}"/>
              </a:ext>
            </a:extLst>
          </p:cNvPr>
          <p:cNvSpPr txBox="1">
            <a:spLocks/>
          </p:cNvSpPr>
          <p:nvPr/>
        </p:nvSpPr>
        <p:spPr>
          <a:xfrm>
            <a:off x="4705350" y="4783254"/>
            <a:ext cx="3752850" cy="461665"/>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2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Схема электрохимического восстановления («металлизации»)</a:t>
            </a:r>
            <a:endParaRPr lang="ru-RU" sz="1200" dirty="0">
              <a:latin typeface="Times New Roman" pitchFamily="18" charset="0"/>
              <a:cs typeface="Times New Roman" pitchFamily="18" charset="0"/>
            </a:endParaRPr>
          </a:p>
        </p:txBody>
      </p:sp>
      <p:pic>
        <p:nvPicPr>
          <p:cNvPr id="7" name="Рисунок 6" descr="Упрощенная схема металлизации.png"/>
          <p:cNvPicPr>
            <a:picLocks noChangeAspect="1"/>
          </p:cNvPicPr>
          <p:nvPr/>
        </p:nvPicPr>
        <p:blipFill>
          <a:blip r:embed="rId3"/>
          <a:stretch>
            <a:fillRect/>
          </a:stretch>
        </p:blipFill>
        <p:spPr>
          <a:xfrm>
            <a:off x="4864496" y="1171575"/>
            <a:ext cx="3603229" cy="3566082"/>
          </a:xfrm>
          <a:prstGeom prst="rect">
            <a:avLst/>
          </a:prstGeom>
        </p:spPr>
      </p:pic>
      <p:pic>
        <p:nvPicPr>
          <p:cNvPr id="27" name="Рисунок 26">
            <a:extLst>
              <a:ext uri="{FF2B5EF4-FFF2-40B4-BE49-F238E27FC236}">
                <a16:creationId xmlns="" xmlns:a16="http://schemas.microsoft.com/office/drawing/2014/main" id="{1F7E18B1-C6D7-1F7A-8913-167BAC1EBB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0545" y="1189576"/>
            <a:ext cx="3828235" cy="3619500"/>
          </a:xfrm>
          <a:prstGeom prst="rect">
            <a:avLst/>
          </a:prstGeom>
        </p:spPr>
      </p:pic>
      <p:sp>
        <p:nvSpPr>
          <p:cNvPr id="28" name="Текст 6">
            <a:extLst>
              <a:ext uri="{FF2B5EF4-FFF2-40B4-BE49-F238E27FC236}">
                <a16:creationId xmlns="" xmlns:a16="http://schemas.microsoft.com/office/drawing/2014/main" id="{2C663463-65CC-5EBC-26F2-9287ED60015B}"/>
              </a:ext>
            </a:extLst>
          </p:cNvPr>
          <p:cNvSpPr txBox="1">
            <a:spLocks/>
          </p:cNvSpPr>
          <p:nvPr/>
        </p:nvSpPr>
        <p:spPr>
          <a:xfrm>
            <a:off x="981074" y="4858405"/>
            <a:ext cx="3295651" cy="461665"/>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1 </a:t>
            </a:r>
            <a:r>
              <a:rPr lang="ru-RU" sz="1200" dirty="0">
                <a:latin typeface="Times New Roman" pitchFamily="18" charset="0"/>
                <a:cs typeface="Times New Roman" pitchFamily="18" charset="0"/>
              </a:rPr>
              <a:t>– Макет установки «металлизации» (эскиз)</a:t>
            </a: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419680" y="321052"/>
            <a:ext cx="8311175" cy="392415"/>
          </a:xfrm>
        </p:spPr>
        <p:txBody>
          <a:bodyPr/>
          <a:lstStyle/>
          <a:p>
            <a:r>
              <a:rPr lang="ru-RU" dirty="0" smtClean="0"/>
              <a:t>Теоретическая часть. Физическая модель</a:t>
            </a:r>
            <a:endParaRPr lang="ru-RU" dirty="0"/>
          </a:p>
        </p:txBody>
      </p:sp>
      <p:graphicFrame>
        <p:nvGraphicFramePr>
          <p:cNvPr id="12" name="Объект 11"/>
          <p:cNvGraphicFramePr>
            <a:graphicFrameLocks noChangeAspect="1"/>
          </p:cNvGraphicFramePr>
          <p:nvPr/>
        </p:nvGraphicFramePr>
        <p:xfrm>
          <a:off x="7219950" y="4560888"/>
          <a:ext cx="1282700" cy="444500"/>
        </p:xfrm>
        <a:graphic>
          <a:graphicData uri="http://schemas.openxmlformats.org/presentationml/2006/ole">
            <p:oleObj spid="_x0000_s20482" name="Equation" r:id="rId4" imgW="1282680" imgH="444240" progId="Equation.DSMT4">
              <p:embed/>
            </p:oleObj>
          </a:graphicData>
        </a:graphic>
      </p:graphicFrame>
      <p:graphicFrame>
        <p:nvGraphicFramePr>
          <p:cNvPr id="15" name="Объект 14"/>
          <p:cNvGraphicFramePr>
            <a:graphicFrameLocks noChangeAspect="1"/>
          </p:cNvGraphicFramePr>
          <p:nvPr/>
        </p:nvGraphicFramePr>
        <p:xfrm>
          <a:off x="3914775" y="1466850"/>
          <a:ext cx="4572000" cy="1498600"/>
        </p:xfrm>
        <a:graphic>
          <a:graphicData uri="http://schemas.openxmlformats.org/presentationml/2006/ole">
            <p:oleObj spid="_x0000_s20483" name="Equation" r:id="rId5" imgW="4572000" imgH="1498320" progId="Equation.DSMT4">
              <p:embed/>
            </p:oleObj>
          </a:graphicData>
        </a:graphic>
      </p:graphicFrame>
      <p:graphicFrame>
        <p:nvGraphicFramePr>
          <p:cNvPr id="14" name="Объект 13"/>
          <p:cNvGraphicFramePr>
            <a:graphicFrameLocks noChangeAspect="1"/>
          </p:cNvGraphicFramePr>
          <p:nvPr/>
        </p:nvGraphicFramePr>
        <p:xfrm>
          <a:off x="4457700" y="3205163"/>
          <a:ext cx="3810000" cy="482600"/>
        </p:xfrm>
        <a:graphic>
          <a:graphicData uri="http://schemas.openxmlformats.org/presentationml/2006/ole">
            <p:oleObj spid="_x0000_s20484" name="Equation" r:id="rId6" imgW="3809880" imgH="482400" progId="Equation.DSMT4">
              <p:embed/>
            </p:oleObj>
          </a:graphicData>
        </a:graphic>
      </p:graphicFrame>
      <p:graphicFrame>
        <p:nvGraphicFramePr>
          <p:cNvPr id="16" name="Объект 15"/>
          <p:cNvGraphicFramePr>
            <a:graphicFrameLocks noChangeAspect="1"/>
          </p:cNvGraphicFramePr>
          <p:nvPr/>
        </p:nvGraphicFramePr>
        <p:xfrm>
          <a:off x="7080250" y="3894138"/>
          <a:ext cx="1257300" cy="444500"/>
        </p:xfrm>
        <a:graphic>
          <a:graphicData uri="http://schemas.openxmlformats.org/presentationml/2006/ole">
            <p:oleObj spid="_x0000_s20485" name="Equation" r:id="rId7" imgW="1257120" imgH="444240" progId="Equation.DSMT4">
              <p:embed/>
            </p:oleObj>
          </a:graphicData>
        </a:graphic>
      </p:graphicFrame>
      <p:graphicFrame>
        <p:nvGraphicFramePr>
          <p:cNvPr id="17" name="Объект 16"/>
          <p:cNvGraphicFramePr>
            <a:graphicFrameLocks noChangeAspect="1"/>
          </p:cNvGraphicFramePr>
          <p:nvPr/>
        </p:nvGraphicFramePr>
        <p:xfrm>
          <a:off x="3829050" y="4589463"/>
          <a:ext cx="2997200" cy="444500"/>
        </p:xfrm>
        <a:graphic>
          <a:graphicData uri="http://schemas.openxmlformats.org/presentationml/2006/ole">
            <p:oleObj spid="_x0000_s20486" name="Equation" r:id="rId8" imgW="2997000" imgH="444240" progId="Equation.DSMT4">
              <p:embed/>
            </p:oleObj>
          </a:graphicData>
        </a:graphic>
      </p:graphicFrame>
      <p:graphicFrame>
        <p:nvGraphicFramePr>
          <p:cNvPr id="18" name="Объект 17"/>
          <p:cNvGraphicFramePr>
            <a:graphicFrameLocks noChangeAspect="1"/>
          </p:cNvGraphicFramePr>
          <p:nvPr/>
        </p:nvGraphicFramePr>
        <p:xfrm>
          <a:off x="3981450" y="3833813"/>
          <a:ext cx="2247900" cy="393700"/>
        </p:xfrm>
        <a:graphic>
          <a:graphicData uri="http://schemas.openxmlformats.org/presentationml/2006/ole">
            <p:oleObj spid="_x0000_s20487" name="Equation" r:id="rId9" imgW="2247840" imgH="393480" progId="Equation.DSMT4">
              <p:embed/>
            </p:oleObj>
          </a:graphicData>
        </a:graphic>
      </p:graphicFrame>
      <p:graphicFrame>
        <p:nvGraphicFramePr>
          <p:cNvPr id="19" name="Объект 18"/>
          <p:cNvGraphicFramePr>
            <a:graphicFrameLocks noChangeAspect="1"/>
          </p:cNvGraphicFramePr>
          <p:nvPr/>
        </p:nvGraphicFramePr>
        <p:xfrm>
          <a:off x="5721350" y="5045075"/>
          <a:ext cx="2806700" cy="431800"/>
        </p:xfrm>
        <a:graphic>
          <a:graphicData uri="http://schemas.openxmlformats.org/presentationml/2006/ole">
            <p:oleObj spid="_x0000_s20488" name="Equation" r:id="rId10" imgW="2806560" imgH="431640" progId="Equation.DSMT4">
              <p:embed/>
            </p:oleObj>
          </a:graphicData>
        </a:graphic>
      </p:graphicFrame>
      <p:sp>
        <p:nvSpPr>
          <p:cNvPr id="20" name="Текст 6">
            <a:extLst>
              <a:ext uri="{FF2B5EF4-FFF2-40B4-BE49-F238E27FC236}">
                <a16:creationId xmlns="" xmlns:a16="http://schemas.microsoft.com/office/drawing/2014/main" id="{2C663463-65CC-5EBC-26F2-9287ED60015B}"/>
              </a:ext>
            </a:extLst>
          </p:cNvPr>
          <p:cNvSpPr txBox="1">
            <a:spLocks/>
          </p:cNvSpPr>
          <p:nvPr/>
        </p:nvSpPr>
        <p:spPr>
          <a:xfrm>
            <a:off x="3838576" y="1159728"/>
            <a:ext cx="5010150"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Уравнение </a:t>
            </a:r>
            <a:r>
              <a:rPr lang="ru-RU" dirty="0" err="1" smtClean="0">
                <a:solidFill>
                  <a:srgbClr val="000000"/>
                </a:solidFill>
                <a:latin typeface="Times New Roman" pitchFamily="18" charset="0"/>
                <a:cs typeface="Times New Roman" pitchFamily="18" charset="0"/>
              </a:rPr>
              <a:t>Навье-Стокса</a:t>
            </a:r>
            <a:r>
              <a:rPr lang="ru-RU" dirty="0" smtClean="0">
                <a:solidFill>
                  <a:srgbClr val="000000"/>
                </a:solidFill>
                <a:latin typeface="Times New Roman" pitchFamily="18" charset="0"/>
                <a:cs typeface="Times New Roman" pitchFamily="18" charset="0"/>
              </a:rPr>
              <a:t> (приближение </a:t>
            </a:r>
            <a:r>
              <a:rPr lang="ru-RU" dirty="0" err="1" smtClean="0">
                <a:solidFill>
                  <a:srgbClr val="000000"/>
                </a:solidFill>
                <a:latin typeface="Times New Roman" pitchFamily="18" charset="0"/>
                <a:cs typeface="Times New Roman" pitchFamily="18" charset="0"/>
              </a:rPr>
              <a:t>Буссинеска</a:t>
            </a:r>
            <a:r>
              <a:rPr lang="ru-RU"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sp>
        <p:nvSpPr>
          <p:cNvPr id="21" name="Текст 6">
            <a:extLst>
              <a:ext uri="{FF2B5EF4-FFF2-40B4-BE49-F238E27FC236}">
                <a16:creationId xmlns="" xmlns:a16="http://schemas.microsoft.com/office/drawing/2014/main" id="{2C663463-65CC-5EBC-26F2-9287ED60015B}"/>
              </a:ext>
            </a:extLst>
          </p:cNvPr>
          <p:cNvSpPr txBox="1">
            <a:spLocks/>
          </p:cNvSpPr>
          <p:nvPr/>
        </p:nvSpPr>
        <p:spPr>
          <a:xfrm>
            <a:off x="3848100" y="2921853"/>
            <a:ext cx="5057775"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Уравнение теплопроводности:</a:t>
            </a:r>
            <a:endParaRPr lang="ru-RU" dirty="0">
              <a:solidFill>
                <a:srgbClr val="000000"/>
              </a:solidFill>
              <a:latin typeface="Times New Roman" pitchFamily="18" charset="0"/>
              <a:cs typeface="Times New Roman" pitchFamily="18" charset="0"/>
            </a:endParaRPr>
          </a:p>
        </p:txBody>
      </p:sp>
      <p:sp>
        <p:nvSpPr>
          <p:cNvPr id="22" name="Текст 6">
            <a:extLst>
              <a:ext uri="{FF2B5EF4-FFF2-40B4-BE49-F238E27FC236}">
                <a16:creationId xmlns="" xmlns:a16="http://schemas.microsoft.com/office/drawing/2014/main" id="{2C663463-65CC-5EBC-26F2-9287ED60015B}"/>
              </a:ext>
            </a:extLst>
          </p:cNvPr>
          <p:cNvSpPr txBox="1">
            <a:spLocks/>
          </p:cNvSpPr>
          <p:nvPr/>
        </p:nvSpPr>
        <p:spPr>
          <a:xfrm>
            <a:off x="6734175" y="3617178"/>
            <a:ext cx="2152649"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Первый закон Кирхгофа:</a:t>
            </a:r>
            <a:endParaRPr lang="ru-RU" dirty="0">
              <a:solidFill>
                <a:srgbClr val="000000"/>
              </a:solidFill>
              <a:latin typeface="Times New Roman" pitchFamily="18" charset="0"/>
              <a:cs typeface="Times New Roman" pitchFamily="18" charset="0"/>
            </a:endParaRPr>
          </a:p>
        </p:txBody>
      </p:sp>
      <p:sp>
        <p:nvSpPr>
          <p:cNvPr id="23" name="Текст 6">
            <a:extLst>
              <a:ext uri="{FF2B5EF4-FFF2-40B4-BE49-F238E27FC236}">
                <a16:creationId xmlns="" xmlns:a16="http://schemas.microsoft.com/office/drawing/2014/main" id="{2C663463-65CC-5EBC-26F2-9287ED60015B}"/>
              </a:ext>
            </a:extLst>
          </p:cNvPr>
          <p:cNvSpPr txBox="1">
            <a:spLocks/>
          </p:cNvSpPr>
          <p:nvPr/>
        </p:nvSpPr>
        <p:spPr>
          <a:xfrm>
            <a:off x="6715125" y="4274403"/>
            <a:ext cx="2305050"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Уравнение </a:t>
            </a:r>
            <a:r>
              <a:rPr lang="ru-RU" dirty="0" err="1" smtClean="0">
                <a:solidFill>
                  <a:srgbClr val="000000"/>
                </a:solidFill>
                <a:latin typeface="Times New Roman" pitchFamily="18" charset="0"/>
                <a:cs typeface="Times New Roman" pitchFamily="18" charset="0"/>
              </a:rPr>
              <a:t>несжимаемости</a:t>
            </a:r>
            <a:r>
              <a:rPr lang="ru-RU"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sp>
        <p:nvSpPr>
          <p:cNvPr id="24" name="Текст 6">
            <a:extLst>
              <a:ext uri="{FF2B5EF4-FFF2-40B4-BE49-F238E27FC236}">
                <a16:creationId xmlns="" xmlns:a16="http://schemas.microsoft.com/office/drawing/2014/main" id="{2C663463-65CC-5EBC-26F2-9287ED60015B}"/>
              </a:ext>
            </a:extLst>
          </p:cNvPr>
          <p:cNvSpPr txBox="1">
            <a:spLocks/>
          </p:cNvSpPr>
          <p:nvPr/>
        </p:nvSpPr>
        <p:spPr>
          <a:xfrm>
            <a:off x="3848101" y="4264878"/>
            <a:ext cx="2886074"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Уравнение Максвелла (</a:t>
            </a:r>
            <a:r>
              <a:rPr lang="en-US" dirty="0" smtClean="0">
                <a:solidFill>
                  <a:srgbClr val="000000"/>
                </a:solidFill>
                <a:latin typeface="Times New Roman" pitchFamily="18" charset="0"/>
                <a:cs typeface="Times New Roman" pitchFamily="18" charset="0"/>
              </a:rPr>
              <a:t>rot</a:t>
            </a:r>
            <a:r>
              <a:rPr lang="ru-RU" dirty="0" smtClean="0">
                <a:solidFill>
                  <a:srgbClr val="000000"/>
                </a:solidFill>
                <a:latin typeface="Times New Roman" pitchFamily="18" charset="0"/>
                <a:cs typeface="Times New Roman" pitchFamily="18" charset="0"/>
              </a:rPr>
              <a:t> </a:t>
            </a:r>
            <a:r>
              <a:rPr lang="en-US" b="1" dirty="0" smtClean="0">
                <a:solidFill>
                  <a:srgbClr val="000000"/>
                </a:solidFill>
                <a:latin typeface="Times New Roman" pitchFamily="18" charset="0"/>
                <a:cs typeface="Times New Roman" pitchFamily="18" charset="0"/>
              </a:rPr>
              <a:t>E</a:t>
            </a:r>
            <a:r>
              <a:rPr lang="en-US" dirty="0" smtClean="0">
                <a:solidFill>
                  <a:srgbClr val="000000"/>
                </a:solidFill>
                <a:latin typeface="Times New Roman" pitchFamily="18" charset="0"/>
                <a:cs typeface="Times New Roman" pitchFamily="18" charset="0"/>
              </a:rPr>
              <a:t>=0)</a:t>
            </a:r>
            <a:r>
              <a:rPr lang="ru-RU"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sp>
        <p:nvSpPr>
          <p:cNvPr id="25" name="Текст 6">
            <a:extLst>
              <a:ext uri="{FF2B5EF4-FFF2-40B4-BE49-F238E27FC236}">
                <a16:creationId xmlns="" xmlns:a16="http://schemas.microsoft.com/office/drawing/2014/main" id="{2C663463-65CC-5EBC-26F2-9287ED60015B}"/>
              </a:ext>
            </a:extLst>
          </p:cNvPr>
          <p:cNvSpPr txBox="1">
            <a:spLocks/>
          </p:cNvSpPr>
          <p:nvPr/>
        </p:nvSpPr>
        <p:spPr>
          <a:xfrm>
            <a:off x="3781425" y="5103078"/>
            <a:ext cx="2581276"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Первый закон Фарадея:</a:t>
            </a:r>
            <a:endParaRPr lang="ru-RU" dirty="0">
              <a:solidFill>
                <a:srgbClr val="000000"/>
              </a:solidFill>
              <a:latin typeface="Times New Roman" pitchFamily="18" charset="0"/>
              <a:cs typeface="Times New Roman" pitchFamily="18" charset="0"/>
            </a:endParaRPr>
          </a:p>
        </p:txBody>
      </p:sp>
      <p:sp>
        <p:nvSpPr>
          <p:cNvPr id="26" name="Текст 6">
            <a:extLst>
              <a:ext uri="{FF2B5EF4-FFF2-40B4-BE49-F238E27FC236}">
                <a16:creationId xmlns="" xmlns:a16="http://schemas.microsoft.com/office/drawing/2014/main" id="{2C663463-65CC-5EBC-26F2-9287ED60015B}"/>
              </a:ext>
            </a:extLst>
          </p:cNvPr>
          <p:cNvSpPr txBox="1">
            <a:spLocks/>
          </p:cNvSpPr>
          <p:nvPr/>
        </p:nvSpPr>
        <p:spPr>
          <a:xfrm>
            <a:off x="3829051" y="3579078"/>
            <a:ext cx="2514599" cy="307777"/>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rgbClr val="000000"/>
                </a:solidFill>
                <a:latin typeface="Times New Roman" pitchFamily="18" charset="0"/>
                <a:cs typeface="Times New Roman" pitchFamily="18" charset="0"/>
              </a:rPr>
              <a:t>Закон Ома:</a:t>
            </a:r>
            <a:endParaRPr lang="ru-RU" dirty="0">
              <a:solidFill>
                <a:srgbClr val="000000"/>
              </a:solidFill>
              <a:latin typeface="Times New Roman" pitchFamily="18" charset="0"/>
              <a:cs typeface="Times New Roman" pitchFamily="18" charset="0"/>
            </a:endParaRPr>
          </a:p>
        </p:txBody>
      </p:sp>
      <p:pic>
        <p:nvPicPr>
          <p:cNvPr id="27" name="Рисунок 26">
            <a:extLst>
              <a:ext uri="{FF2B5EF4-FFF2-40B4-BE49-F238E27FC236}">
                <a16:creationId xmlns="" xmlns:a16="http://schemas.microsoft.com/office/drawing/2014/main" id="{5391A52B-F1BE-DAA2-0112-2D35BA930566}"/>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98133" y="1181100"/>
            <a:ext cx="2921341" cy="3056172"/>
          </a:xfrm>
          <a:prstGeom prst="rect">
            <a:avLst/>
          </a:prstGeom>
        </p:spPr>
      </p:pic>
      <p:sp>
        <p:nvSpPr>
          <p:cNvPr id="28" name="Текст 6">
            <a:extLst>
              <a:ext uri="{FF2B5EF4-FFF2-40B4-BE49-F238E27FC236}">
                <a16:creationId xmlns="" xmlns:a16="http://schemas.microsoft.com/office/drawing/2014/main" id="{2C663463-65CC-5EBC-26F2-9287ED60015B}"/>
              </a:ext>
            </a:extLst>
          </p:cNvPr>
          <p:cNvSpPr txBox="1">
            <a:spLocks/>
          </p:cNvSpPr>
          <p:nvPr/>
        </p:nvSpPr>
        <p:spPr>
          <a:xfrm>
            <a:off x="419100" y="4129980"/>
            <a:ext cx="3076575" cy="1200329"/>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ru-RU" sz="1200" dirty="0">
                <a:latin typeface="Times New Roman" pitchFamily="18" charset="0"/>
                <a:cs typeface="Times New Roman" pitchFamily="18" charset="0"/>
              </a:rPr>
              <a:t>Рисунок 3 – Схема </a:t>
            </a:r>
            <a:r>
              <a:rPr lang="ru-RU" sz="1200" dirty="0" smtClean="0">
                <a:latin typeface="Times New Roman" pitchFamily="18" charset="0"/>
                <a:cs typeface="Times New Roman" pitchFamily="18" charset="0"/>
              </a:rPr>
              <a:t>установки «металлизации»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модель</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pPr algn="ctr">
              <a:spcAft>
                <a:spcPts val="0"/>
              </a:spcAft>
            </a:pPr>
            <a:r>
              <a:rPr lang="ru-RU" sz="1200" dirty="0" smtClean="0">
                <a:latin typeface="Times New Roman" pitchFamily="18" charset="0"/>
                <a:cs typeface="Times New Roman" pitchFamily="18" charset="0"/>
              </a:rPr>
              <a:t>1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стальной катодный </a:t>
            </a:r>
            <a:r>
              <a:rPr lang="ru-RU" sz="1200" dirty="0" err="1" smtClean="0">
                <a:latin typeface="Times New Roman" pitchFamily="18" charset="0"/>
                <a:cs typeface="Times New Roman" pitchFamily="18" charset="0"/>
              </a:rPr>
              <a:t>токоподвод</a:t>
            </a:r>
            <a:r>
              <a:rPr lang="ru-RU" sz="1200" dirty="0" smtClean="0">
                <a:latin typeface="Times New Roman" pitchFamily="18" charset="0"/>
                <a:cs typeface="Times New Roman" pitchFamily="18" charset="0"/>
              </a:rPr>
              <a:t>,</a:t>
            </a:r>
          </a:p>
          <a:p>
            <a:pPr algn="ctr">
              <a:spcAft>
                <a:spcPts val="0"/>
              </a:spcAft>
            </a:pPr>
            <a:r>
              <a:rPr lang="ru-RU" sz="1200" dirty="0" smtClean="0">
                <a:latin typeface="Times New Roman" pitchFamily="18" charset="0"/>
                <a:cs typeface="Times New Roman" pitchFamily="18" charset="0"/>
              </a:rPr>
              <a:t>2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стальные анодные </a:t>
            </a:r>
            <a:r>
              <a:rPr lang="ru-RU" sz="1200" dirty="0" err="1" smtClean="0">
                <a:latin typeface="Times New Roman" pitchFamily="18" charset="0"/>
                <a:cs typeface="Times New Roman" pitchFamily="18" charset="0"/>
              </a:rPr>
              <a:t>токоподводы</a:t>
            </a:r>
            <a:r>
              <a:rPr lang="ru-RU" sz="1200" dirty="0" smtClean="0">
                <a:latin typeface="Times New Roman" pitchFamily="18" charset="0"/>
                <a:cs typeface="Times New Roman" pitchFamily="18" charset="0"/>
              </a:rPr>
              <a:t>,</a:t>
            </a:r>
          </a:p>
          <a:p>
            <a:pPr algn="ctr">
              <a:spcAft>
                <a:spcPts val="0"/>
              </a:spcAft>
            </a:pPr>
            <a:r>
              <a:rPr lang="ru-RU" sz="1200" dirty="0" smtClean="0">
                <a:latin typeface="Times New Roman" pitchFamily="18" charset="0"/>
                <a:cs typeface="Times New Roman" pitchFamily="18" charset="0"/>
              </a:rPr>
              <a:t>3 </a:t>
            </a:r>
            <a:r>
              <a:rPr lang="ru-RU" sz="1200" dirty="0">
                <a:latin typeface="Times New Roman" pitchFamily="18" charset="0"/>
                <a:cs typeface="Times New Roman" pitchFamily="18" charset="0"/>
              </a:rPr>
              <a:t>медный контакт, 4 – </a:t>
            </a:r>
            <a:r>
              <a:rPr lang="ru-RU" sz="1200" dirty="0" smtClean="0">
                <a:latin typeface="Times New Roman" pitchFamily="18" charset="0"/>
                <a:cs typeface="Times New Roman" pitchFamily="18" charset="0"/>
              </a:rPr>
              <a:t>аноды, </a:t>
            </a:r>
            <a:r>
              <a:rPr lang="ru-RU" sz="1200" dirty="0">
                <a:latin typeface="Times New Roman" pitchFamily="18" charset="0"/>
                <a:cs typeface="Times New Roman" pitchFamily="18" charset="0"/>
              </a:rPr>
              <a:t>5 – </a:t>
            </a:r>
            <a:r>
              <a:rPr lang="ru-RU" sz="1200" dirty="0" smtClean="0">
                <a:latin typeface="Times New Roman" pitchFamily="18" charset="0"/>
                <a:cs typeface="Times New Roman" pitchFamily="18" charset="0"/>
              </a:rPr>
              <a:t>ОЯТ,</a:t>
            </a:r>
          </a:p>
          <a:p>
            <a:pPr algn="ctr">
              <a:spcAft>
                <a:spcPts val="0"/>
              </a:spcAft>
            </a:pPr>
            <a:r>
              <a:rPr lang="ru-RU" sz="1200" dirty="0" smtClean="0">
                <a:latin typeface="Times New Roman" pitchFamily="18" charset="0"/>
                <a:cs typeface="Times New Roman" pitchFamily="18" charset="0"/>
              </a:rPr>
              <a:t>6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катодная корзина, </a:t>
            </a:r>
            <a:r>
              <a:rPr lang="ru-RU" sz="1200" dirty="0">
                <a:latin typeface="Times New Roman" pitchFamily="18" charset="0"/>
                <a:cs typeface="Times New Roman" pitchFamily="18" charset="0"/>
              </a:rPr>
              <a:t>7 – расплав </a:t>
            </a:r>
            <a:r>
              <a:rPr lang="en-US" sz="1200" dirty="0" err="1" smtClean="0">
                <a:latin typeface="Times New Roman" pitchFamily="18" charset="0"/>
                <a:cs typeface="Times New Roman" pitchFamily="18" charset="0"/>
              </a:rPr>
              <a:t>LiCl-Li</a:t>
            </a:r>
            <a:r>
              <a:rPr lang="en-US" sz="1200" dirty="0" err="1">
                <a:latin typeface="Times New Roman" pitchFamily="18" charset="0"/>
                <a:cs typeface="Times New Roman" pitchFamily="18" charset="0"/>
              </a:rPr>
              <a:t>₂</a:t>
            </a:r>
            <a:r>
              <a:rPr lang="en-US" sz="1200" dirty="0" err="1" smtClean="0">
                <a:latin typeface="Times New Roman" pitchFamily="18" charset="0"/>
                <a:cs typeface="Times New Roman" pitchFamily="18" charset="0"/>
              </a:rPr>
              <a:t>O</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92863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7D5EACF-7929-4F98-921C-9DB62AA8286D}"/>
              </a:ext>
            </a:extLst>
          </p:cNvPr>
          <p:cNvSpPr>
            <a:spLocks noGrp="1"/>
          </p:cNvSpPr>
          <p:nvPr>
            <p:ph type="title"/>
          </p:nvPr>
        </p:nvSpPr>
        <p:spPr>
          <a:xfrm>
            <a:off x="398247" y="305302"/>
            <a:ext cx="8371030" cy="715581"/>
          </a:xfrm>
        </p:spPr>
        <p:txBody>
          <a:bodyPr/>
          <a:lstStyle/>
          <a:p>
            <a:pPr algn="just"/>
            <a:r>
              <a:rPr lang="ru-RU" dirty="0" smtClean="0"/>
              <a:t>Теоретическая часть. Конструкционные материалы и геометрия</a:t>
            </a:r>
            <a:endParaRPr lang="ru-RU" dirty="0"/>
          </a:p>
        </p:txBody>
      </p:sp>
      <p:sp>
        <p:nvSpPr>
          <p:cNvPr id="7" name="Текст 6">
            <a:extLst>
              <a:ext uri="{FF2B5EF4-FFF2-40B4-BE49-F238E27FC236}">
                <a16:creationId xmlns:a16="http://schemas.microsoft.com/office/drawing/2014/main" xmlns="" id="{C8CA3792-6E85-44BA-A22C-B6425433F451}"/>
              </a:ext>
            </a:extLst>
          </p:cNvPr>
          <p:cNvSpPr>
            <a:spLocks noGrp="1"/>
          </p:cNvSpPr>
          <p:nvPr>
            <p:ph type="body" sz="quarter" idx="11"/>
          </p:nvPr>
        </p:nvSpPr>
        <p:spPr>
          <a:xfrm>
            <a:off x="477695" y="1320815"/>
            <a:ext cx="8495722" cy="992579"/>
          </a:xfrm>
        </p:spPr>
        <p:txBody>
          <a:bodyPr/>
          <a:lstStyle/>
          <a:p>
            <a:pPr algn="just">
              <a:spcAft>
                <a:spcPts val="0"/>
              </a:spcAft>
            </a:pPr>
            <a:r>
              <a:rPr lang="ru-RU" sz="1200" dirty="0">
                <a:latin typeface="Times New Roman" pitchFamily="18" charset="0"/>
                <a:cs typeface="Times New Roman" pitchFamily="18" charset="0"/>
              </a:rPr>
              <a:t>Размеры высокотемпературного пространства модели электролизера, имеющего цилиндрическую форму и заполненного расплавом </a:t>
            </a:r>
            <a:r>
              <a:rPr lang="ru-RU" sz="1200" dirty="0" err="1">
                <a:latin typeface="Times New Roman" pitchFamily="18" charset="0"/>
                <a:cs typeface="Times New Roman" pitchFamily="18" charset="0"/>
              </a:rPr>
              <a:t>LiCl</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Li₂O</a:t>
            </a:r>
            <a:r>
              <a:rPr lang="ru-RU" sz="1200" dirty="0">
                <a:latin typeface="Times New Roman" pitchFamily="18" charset="0"/>
                <a:cs typeface="Times New Roman" pitchFamily="18" charset="0"/>
              </a:rPr>
              <a:t>, составляют 540 × 280 мм².</a:t>
            </a:r>
          </a:p>
          <a:p>
            <a:pPr algn="just"/>
            <a:r>
              <a:rPr lang="ru-RU" sz="1200" dirty="0">
                <a:latin typeface="Times New Roman" pitchFamily="18" charset="0"/>
                <a:cs typeface="Times New Roman" pitchFamily="18" charset="0"/>
              </a:rPr>
              <a:t>Стальная (X18H10T) проволочная (диаметром 1 мм) катодная корзина</a:t>
            </a:r>
            <a:r>
              <a:rPr lang="en-US" sz="1200" dirty="0">
                <a:latin typeface="Times New Roman" pitchFamily="18" charset="0"/>
                <a:cs typeface="Times New Roman" pitchFamily="18" charset="0"/>
              </a:rPr>
              <a:t> c</a:t>
            </a:r>
            <a:r>
              <a:rPr lang="ru-RU" sz="1200" dirty="0">
                <a:latin typeface="Times New Roman" pitchFamily="18" charset="0"/>
                <a:cs typeface="Times New Roman" pitchFamily="18" charset="0"/>
              </a:rPr>
              <a:t> UO₂ с размерами 100 × 100 × 100 мм².</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Размер ячейки сетки – 8 мм. 70%-ная упаковка корзины с средней пористостью таблеток в 40% дает 4.6 кг UO</a:t>
            </a:r>
            <a:r>
              <a:rPr lang="ru-RU" sz="1200" dirty="0" smtClean="0">
                <a:latin typeface="Times New Roman" pitchFamily="18" charset="0"/>
                <a:cs typeface="Times New Roman" pitchFamily="18" charset="0"/>
              </a:rPr>
              <a:t>₂. </a:t>
            </a:r>
            <a:r>
              <a:rPr lang="ru-RU" sz="1200" dirty="0">
                <a:latin typeface="Times New Roman" pitchFamily="18" charset="0"/>
                <a:cs typeface="Times New Roman" pitchFamily="18" charset="0"/>
              </a:rPr>
              <a:t>В проектируемых промышленных электролизерах предполагается увеличение этого значения приблизительно в 5 раз</a:t>
            </a:r>
            <a:r>
              <a:rPr lang="ru-RU"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xmlns="" id="{4D567D50-6870-849D-DF6C-151F87C6469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15294" y="2505075"/>
            <a:ext cx="2232000" cy="2230541"/>
          </a:xfrm>
          <a:prstGeom prst="rect">
            <a:avLst/>
          </a:prstGeom>
        </p:spPr>
      </p:pic>
      <p:pic>
        <p:nvPicPr>
          <p:cNvPr id="8" name="Рисунок 7">
            <a:extLst>
              <a:ext uri="{FF2B5EF4-FFF2-40B4-BE49-F238E27FC236}">
                <a16:creationId xmlns:a16="http://schemas.microsoft.com/office/drawing/2014/main" xmlns="" id="{B8ADA4C7-15F6-A8A3-21F5-A552BC9C681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39576" y="2505074"/>
            <a:ext cx="2792273" cy="2152143"/>
          </a:xfrm>
          <a:prstGeom prst="rect">
            <a:avLst/>
          </a:prstGeom>
        </p:spPr>
      </p:pic>
      <p:sp>
        <p:nvSpPr>
          <p:cNvPr id="9" name="Текст 6">
            <a:extLst>
              <a:ext uri="{FF2B5EF4-FFF2-40B4-BE49-F238E27FC236}">
                <a16:creationId xmlns:a16="http://schemas.microsoft.com/office/drawing/2014/main" xmlns="" id="{0FA623B8-26F8-A401-899D-3A92E1768B6C}"/>
              </a:ext>
            </a:extLst>
          </p:cNvPr>
          <p:cNvSpPr txBox="1">
            <a:spLocks/>
          </p:cNvSpPr>
          <p:nvPr/>
        </p:nvSpPr>
        <p:spPr>
          <a:xfrm>
            <a:off x="3972443" y="4980367"/>
            <a:ext cx="4902256" cy="256686"/>
          </a:xfrm>
          <a:prstGeom prst="rect">
            <a:avLst/>
          </a:prstGeom>
        </p:spPr>
        <p:txBody>
          <a:bodyPr wrap="square" lIns="71323" tIns="35662" rIns="71323" bIns="35662">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200" dirty="0">
                <a:latin typeface="Times New Roman" pitchFamily="18" charset="0"/>
                <a:cs typeface="Times New Roman" pitchFamily="18" charset="0"/>
              </a:rPr>
              <a:t>Рисунок </a:t>
            </a:r>
            <a:r>
              <a:rPr lang="ru-RU" sz="1200" dirty="0" smtClean="0">
                <a:latin typeface="Times New Roman" pitchFamily="18" charset="0"/>
                <a:cs typeface="Times New Roman" pitchFamily="18" charset="0"/>
              </a:rPr>
              <a:t>4 </a:t>
            </a:r>
            <a:r>
              <a:rPr lang="ru-RU" sz="1200" dirty="0">
                <a:latin typeface="Times New Roman" pitchFamily="18" charset="0"/>
                <a:cs typeface="Times New Roman" pitchFamily="18" charset="0"/>
              </a:rPr>
              <a:t>– Схема электролизера: а) </a:t>
            </a:r>
            <a:r>
              <a:rPr lang="en-US" sz="1200" dirty="0">
                <a:latin typeface="Times New Roman" pitchFamily="18" charset="0"/>
                <a:cs typeface="Times New Roman" pitchFamily="18" charset="0"/>
              </a:rPr>
              <a:t>XY </a:t>
            </a:r>
            <a:r>
              <a:rPr lang="ru-RU" sz="1200" dirty="0">
                <a:latin typeface="Times New Roman" pitchFamily="18" charset="0"/>
                <a:cs typeface="Times New Roman" pitchFamily="18" charset="0"/>
              </a:rPr>
              <a:t>вид б) </a:t>
            </a:r>
            <a:r>
              <a:rPr lang="en-US" sz="1200" dirty="0">
                <a:latin typeface="Times New Roman" pitchFamily="18" charset="0"/>
                <a:cs typeface="Times New Roman" pitchFamily="18" charset="0"/>
              </a:rPr>
              <a:t>YZ </a:t>
            </a:r>
            <a:r>
              <a:rPr lang="ru-RU" sz="1200" dirty="0">
                <a:latin typeface="Times New Roman" pitchFamily="18" charset="0"/>
                <a:cs typeface="Times New Roman" pitchFamily="18" charset="0"/>
              </a:rPr>
              <a:t>вид</a:t>
            </a:r>
          </a:p>
        </p:txBody>
      </p:sp>
      <p:sp>
        <p:nvSpPr>
          <p:cNvPr id="11" name="Текст 6">
            <a:extLst>
              <a:ext uri="{FF2B5EF4-FFF2-40B4-BE49-F238E27FC236}">
                <a16:creationId xmlns:a16="http://schemas.microsoft.com/office/drawing/2014/main" xmlns="" id="{3F9E04C7-DC1D-9DDF-C347-BBFADA7DA266}"/>
              </a:ext>
            </a:extLst>
          </p:cNvPr>
          <p:cNvSpPr txBox="1">
            <a:spLocks/>
          </p:cNvSpPr>
          <p:nvPr/>
        </p:nvSpPr>
        <p:spPr>
          <a:xfrm>
            <a:off x="468169" y="2228392"/>
            <a:ext cx="3399500" cy="2842010"/>
          </a:xfrm>
          <a:prstGeom prst="rect">
            <a:avLst/>
          </a:prstGeom>
        </p:spPr>
        <p:txBody>
          <a:bodyPr wrap="square" lIns="71323" tIns="35662" rIns="71323" bIns="35662">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rgbClr val="222A3F"/>
                </a:solidFill>
                <a:latin typeface="Montserrat" panose="00000500000000000000"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0"/>
              </a:spcAft>
            </a:pPr>
            <a:r>
              <a:rPr lang="ru-RU" sz="1200" dirty="0">
                <a:latin typeface="Times New Roman" pitchFamily="18" charset="0"/>
                <a:cs typeface="Times New Roman" pitchFamily="18" charset="0"/>
              </a:rPr>
              <a:t>К корзине подходит стальной </a:t>
            </a:r>
            <a:r>
              <a:rPr lang="ru-RU" sz="1200" dirty="0" err="1">
                <a:latin typeface="Times New Roman" pitchFamily="18" charset="0"/>
                <a:cs typeface="Times New Roman" pitchFamily="18" charset="0"/>
              </a:rPr>
              <a:t>токоподвод</a:t>
            </a:r>
            <a:r>
              <a:rPr lang="ru-RU" sz="1200" dirty="0">
                <a:latin typeface="Times New Roman" pitchFamily="18" charset="0"/>
                <a:cs typeface="Times New Roman" pitchFamily="18" charset="0"/>
              </a:rPr>
              <a:t> с диаметром 10 мм. Материалом анода служит керамика на основе </a:t>
            </a:r>
            <a:r>
              <a:rPr lang="ru-RU" sz="1200" dirty="0" err="1">
                <a:latin typeface="Times New Roman" pitchFamily="18" charset="0"/>
                <a:cs typeface="Times New Roman" pitchFamily="18" charset="0"/>
              </a:rPr>
              <a:t>NiO</a:t>
            </a:r>
            <a:r>
              <a:rPr lang="ru-RU" sz="1200" dirty="0">
                <a:latin typeface="Times New Roman" pitchFamily="18" charset="0"/>
                <a:cs typeface="Times New Roman" pitchFamily="18" charset="0"/>
              </a:rPr>
              <a:t> с добавкой </a:t>
            </a:r>
            <a:r>
              <a:rPr lang="ru-RU" sz="1200" dirty="0" err="1">
                <a:latin typeface="Times New Roman" pitchFamily="18" charset="0"/>
                <a:cs typeface="Times New Roman" pitchFamily="18" charset="0"/>
              </a:rPr>
              <a:t>Li₂O</a:t>
            </a:r>
            <a:r>
              <a:rPr lang="ru-RU" sz="1200" dirty="0">
                <a:latin typeface="Times New Roman" pitchFamily="18" charset="0"/>
                <a:cs typeface="Times New Roman" pitchFamily="18" charset="0"/>
              </a:rPr>
              <a:t>.</a:t>
            </a:r>
          </a:p>
          <a:p>
            <a:pPr algn="just">
              <a:spcAft>
                <a:spcPts val="0"/>
              </a:spcAft>
            </a:pPr>
            <a:r>
              <a:rPr lang="ru-RU" sz="1200" dirty="0">
                <a:latin typeface="Times New Roman" pitchFamily="18" charset="0"/>
                <a:cs typeface="Times New Roman" pitchFamily="18" charset="0"/>
              </a:rPr>
              <a:t>Керамический анод имеет высоту 150 мм, ширину 50 мм и варьируемую толщину (10÷30 мм). Количество используемых анодов – 2÷8 (варьируемая величина), на рис. 4 – их 4.</a:t>
            </a:r>
          </a:p>
          <a:p>
            <a:pPr algn="just">
              <a:spcAft>
                <a:spcPts val="0"/>
              </a:spcAft>
            </a:pPr>
            <a:r>
              <a:rPr lang="ru-RU" sz="1200" dirty="0" err="1">
                <a:latin typeface="Times New Roman" pitchFamily="18" charset="0"/>
                <a:cs typeface="Times New Roman" pitchFamily="18" charset="0"/>
              </a:rPr>
              <a:t>Токоподвод</a:t>
            </a:r>
            <a:r>
              <a:rPr lang="ru-RU" sz="1200" dirty="0">
                <a:latin typeface="Times New Roman" pitchFamily="18" charset="0"/>
                <a:cs typeface="Times New Roman" pitchFamily="18" charset="0"/>
              </a:rPr>
              <a:t> к анодам осуществляется через стальные стержни с диаметром 5 мм. Контакт </a:t>
            </a:r>
            <a:r>
              <a:rPr lang="ru-RU" sz="1200" dirty="0" err="1">
                <a:latin typeface="Times New Roman" pitchFamily="18" charset="0"/>
                <a:cs typeface="Times New Roman" pitchFamily="18" charset="0"/>
              </a:rPr>
              <a:t>токоподвода</a:t>
            </a:r>
            <a:r>
              <a:rPr lang="ru-RU" sz="1200" dirty="0">
                <a:latin typeface="Times New Roman" pitchFamily="18" charset="0"/>
                <a:cs typeface="Times New Roman" pitchFamily="18" charset="0"/>
              </a:rPr>
              <a:t> с торцом анода создается через медную пластину толщиной 5 мм.</a:t>
            </a:r>
          </a:p>
          <a:p>
            <a:pPr algn="just">
              <a:spcAft>
                <a:spcPts val="0"/>
              </a:spcAft>
            </a:pPr>
            <a:r>
              <a:rPr lang="ru-RU" sz="1200" dirty="0">
                <a:latin typeface="Times New Roman" pitchFamily="18" charset="0"/>
                <a:cs typeface="Times New Roman" pitchFamily="18" charset="0"/>
              </a:rPr>
              <a:t>Глубина погружения анода в расплав – 60÷120 мм (варьируемая величина), а расстояние от анодов до корзины – 30÷100 мм (варьируемая величина). Расстояние от корзины до дна тигля – 30 мм.</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74750264"/>
      </p:ext>
    </p:extLst>
  </p:cSld>
  <p:clrMapOvr>
    <a:masterClrMapping/>
  </p:clrMapOvr>
</p:sld>
</file>

<file path=ppt/theme/theme1.xml><?xml version="1.0" encoding="utf-8"?>
<a:theme xmlns:a="http://schemas.openxmlformats.org/drawingml/2006/main" name="Шаблон МИФИ">
  <a:themeElements>
    <a:clrScheme name="Другая 1">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1991</Words>
  <Application>Microsoft Office PowerPoint</Application>
  <PresentationFormat>Экран (16:10)</PresentationFormat>
  <Paragraphs>159</Paragraphs>
  <Slides>20</Slides>
  <Notes>18</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7" baseType="lpstr">
      <vt:lpstr>Arial</vt:lpstr>
      <vt:lpstr>Montserrat</vt:lpstr>
      <vt:lpstr>Tahoma</vt:lpstr>
      <vt:lpstr>Times New Roman</vt:lpstr>
      <vt:lpstr>Calibri</vt:lpstr>
      <vt:lpstr>Шаблон МИФИ</vt:lpstr>
      <vt:lpstr>Equation</vt:lpstr>
      <vt:lpstr>Слайд 1</vt:lpstr>
      <vt:lpstr>Общие сведения</vt:lpstr>
      <vt:lpstr>Формируемые компетенции и планируемые результаты обучения</vt:lpstr>
      <vt:lpstr>Формируемые компетенции и планируемые результаты обучения</vt:lpstr>
      <vt:lpstr>План занятия</vt:lpstr>
      <vt:lpstr>Предварительная подготовка к лабораторной работе</vt:lpstr>
      <vt:lpstr>Теоретическая часть. Описание установки и процесса электрохимического восстановления</vt:lpstr>
      <vt:lpstr>Теоретическая часть. Физическая модель</vt:lpstr>
      <vt:lpstr>Теоретическая часть. Конструкционные материалы и геометрия</vt:lpstr>
      <vt:lpstr>Методика расчета. Построение геометрии</vt:lpstr>
      <vt:lpstr>Методика расчета. Настройка материалов</vt:lpstr>
      <vt:lpstr>Методика расчета. Настройка физики и мультифизической связки</vt:lpstr>
      <vt:lpstr>Методика расчета. Настройка сетки</vt:lpstr>
      <vt:lpstr>Методика расчета. Настройка решателя и определение задачи</vt:lpstr>
      <vt:lpstr>Анализ результатов</vt:lpstr>
      <vt:lpstr>Контрольные вопросы и задания лабораторной работы</vt:lpstr>
      <vt:lpstr>Выводы</vt:lpstr>
      <vt:lpstr>Слайд 18</vt:lpstr>
      <vt:lpstr>Учебно-методическое и информационное обеспечение дисциплины</vt:lpstr>
      <vt:lpstr>Оценочные средства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Замахаев</dc:creator>
  <cp:lastModifiedBy>Северин Александр</cp:lastModifiedBy>
  <cp:revision>150</cp:revision>
  <dcterms:created xsi:type="dcterms:W3CDTF">2020-05-28T16:18:16Z</dcterms:created>
  <dcterms:modified xsi:type="dcterms:W3CDTF">2025-05-29T07:06:03Z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