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4"/>
  </p:notesMasterIdLst>
  <p:sldIdLst>
    <p:sldId id="258" r:id="rId2"/>
    <p:sldId id="259" r:id="rId3"/>
    <p:sldId id="298" r:id="rId4"/>
    <p:sldId id="297" r:id="rId5"/>
    <p:sldId id="299" r:id="rId6"/>
    <p:sldId id="291" r:id="rId7"/>
    <p:sldId id="303" r:id="rId8"/>
    <p:sldId id="300" r:id="rId9"/>
    <p:sldId id="301" r:id="rId10"/>
    <p:sldId id="296" r:id="rId11"/>
    <p:sldId id="269" r:id="rId12"/>
    <p:sldId id="302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80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B"/>
    <a:srgbClr val="E7E9F3"/>
    <a:srgbClr val="E46C2A"/>
    <a:srgbClr val="FF7300"/>
    <a:srgbClr val="00BBEE"/>
    <a:srgbClr val="0061AF"/>
    <a:srgbClr val="8F9092"/>
    <a:srgbClr val="DDDEDE"/>
    <a:srgbClr val="22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9" autoAdjust="0"/>
  </p:normalViewPr>
  <p:slideViewPr>
    <p:cSldViewPr snapToGrid="0" showGuides="1">
      <p:cViewPr varScale="1">
        <p:scale>
          <a:sx n="77" d="100"/>
          <a:sy n="77" d="100"/>
        </p:scale>
        <p:origin x="908" y="60"/>
      </p:cViewPr>
      <p:guideLst>
        <p:guide pos="3840"/>
        <p:guide orient="horz" pos="216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FE32-C798-4F4E-8556-827E1D39EB9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FB9-15CC-4203-9DF6-3855DEC1E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5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4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3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5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8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5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9144001" cy="1020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6030258" y="0"/>
            <a:ext cx="3113745" cy="1019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80" y="321052"/>
            <a:ext cx="8311175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sz="21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82" y="321052"/>
            <a:ext cx="6675713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lang="ru-RU" sz="21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67" y="-112739"/>
            <a:ext cx="1782056" cy="1260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9144001" cy="1020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79" y="321052"/>
            <a:ext cx="6774627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lang="ru-RU" sz="21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144467" y="-120001"/>
            <a:ext cx="1782056" cy="1260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72" y="2415000"/>
            <a:ext cx="3564431" cy="33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" y="465506"/>
            <a:ext cx="1863000" cy="138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420146" y="5069881"/>
            <a:ext cx="123735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420146" y="2139356"/>
            <a:ext cx="20210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20147" y="2665140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4813663" y="5069881"/>
            <a:ext cx="123735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663" y="2139356"/>
            <a:ext cx="20210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13666" y="2665140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76"/>
            <a:ext cx="4415246" cy="3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72" y="2415000"/>
            <a:ext cx="3564431" cy="330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20147" y="2588196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75" r:id="rId4"/>
    <p:sldLayoutId id="2147483682" r:id="rId5"/>
    <p:sldLayoutId id="214748368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20145" y="5069882"/>
            <a:ext cx="2389729" cy="284693"/>
          </a:xfrm>
        </p:spPr>
        <p:txBody>
          <a:bodyPr/>
          <a:lstStyle/>
          <a:p>
            <a:r>
              <a:rPr lang="ru-RU" dirty="0"/>
              <a:t>29 мая 2025 года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420146" y="4097272"/>
            <a:ext cx="8628604" cy="62324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А.П. </a:t>
            </a:r>
            <a:r>
              <a:rPr lang="ru-RU" b="1" dirty="0" err="1">
                <a:latin typeface="Montserrat" panose="020B0604020202020204" charset="-52"/>
              </a:rPr>
              <a:t>Буйновский</a:t>
            </a:r>
            <a:endParaRPr lang="ru-RU" b="1" dirty="0">
              <a:latin typeface="Montserrat" panose="020B0604020202020204" charset="-52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аспирант гр. Д-54</a:t>
            </a:r>
            <a:r>
              <a:rPr lang="en-US" b="1" dirty="0">
                <a:latin typeface="Montserrat" panose="020B0604020202020204" charset="-52"/>
              </a:rPr>
              <a:t>1</a:t>
            </a:r>
            <a:endParaRPr lang="ru-RU" b="1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01073" y="2442892"/>
            <a:ext cx="8342853" cy="979755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Моя научная работа </a:t>
            </a:r>
          </a:p>
          <a:p>
            <a:pPr>
              <a:lnSpc>
                <a:spcPts val="3300"/>
              </a:lnSpc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образовательном процессе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19928" r="59450" b="62454"/>
          <a:stretch/>
        </p:blipFill>
        <p:spPr bwMode="auto">
          <a:xfrm>
            <a:off x="2383599" y="547663"/>
            <a:ext cx="2371322" cy="9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Информационно-аналитический отдел\Презентации\2022\1645084211_logotip-sti-niyau-mifi-sokraschennaya-vers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95275"/>
            <a:ext cx="3133725" cy="15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9"/>
            <a:ext cx="8311175" cy="438582"/>
          </a:xfrm>
        </p:spPr>
        <p:txBody>
          <a:bodyPr/>
          <a:lstStyle/>
          <a:p>
            <a:r>
              <a:rPr lang="ru-RU" sz="2400" dirty="0"/>
              <a:t>Оценка знаний студентов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4573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Оценка лекционного занятия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балла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студент активно работает в течение всего занятия, дает полные ответы на вопросы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преподавателя и показывает при этом глубокое овладение лекционным материалом, знание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соответствующей литературы, проявляет умение самостоятельно и аргументированно излагать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материал, анализировать явления и факты, делать самостоятельные обобщения и выводы;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балл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студент работает в течение занятия, вопросы освещены полностью, но в ответах допущены неточности, недостаточная аргументированность при изложении материала;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 баллов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студент не ответил на вопросы, или они освещены неправильно, отсутствует понимание основной сути вопросов.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CB9A6-3BE8-4F3A-B57E-57EB6D66D502}"/>
              </a:ext>
            </a:extLst>
          </p:cNvPr>
          <p:cNvSpPr txBox="1"/>
          <p:nvPr/>
        </p:nvSpPr>
        <p:spPr>
          <a:xfrm>
            <a:off x="323528" y="3392501"/>
            <a:ext cx="8216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Критерии оценки лабораторного занятия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критерий: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1 до 10 баллов – лабораторная работа выполнена верно в правильном порядке с получением достоверных результатов; проведен анализ полученных результатов, построены графики на основе полученных значений, грамотно сформулированы выводы.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критерий: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1 до 10 баллов – грамотность выполнения аналитических измерений, адекватность полученных данных.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критерий: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1 до 5 баллов – устная защита выполненной лабораторной работы; грамотные и уверенные ответы на вопросы по практической и теоретической части изучаемой тематики.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Максимальный балл за выполненную работу – 25.</a:t>
            </a:r>
          </a:p>
        </p:txBody>
      </p:sp>
    </p:spTree>
    <p:extLst>
      <p:ext uri="{BB962C8B-B14F-4D97-AF65-F5344CB8AC3E}">
        <p14:creationId xmlns:p14="http://schemas.microsoft.com/office/powerpoint/2010/main" val="390731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8"/>
            <a:ext cx="8311175" cy="438582"/>
          </a:xfrm>
        </p:spPr>
        <p:txBody>
          <a:bodyPr/>
          <a:lstStyle/>
          <a:p>
            <a:r>
              <a:rPr lang="ru-RU" sz="2400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410" y="1025886"/>
            <a:ext cx="8496944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лекционный материл, представленный на образовательном портале СТИ НИЯУ МИФИ, может быть использован в как дисциплине «Основы научных исследований» специальности 18.05.02, так и в дисциплинах других специальностей (например 14.04.02 «Ядерная физика и технология»).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Приведены критерии оценки лекционных и лабораторных занятий.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 оптимизация курса в зависимости от потребностей студентов;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Предполагается разработка лабораторных занятий с применением центробежного экстрактора для знакомства студентов с принципом работы и устройства этих экстракторов на практике.</a:t>
            </a:r>
          </a:p>
          <a:p>
            <a:pPr indent="449263" algn="just">
              <a:lnSpc>
                <a:spcPct val="150000"/>
              </a:lnSpc>
              <a:buAutoNum type="arabicPeriod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1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20145" y="5069882"/>
            <a:ext cx="2389729" cy="284693"/>
          </a:xfrm>
        </p:spPr>
        <p:txBody>
          <a:bodyPr/>
          <a:lstStyle/>
          <a:p>
            <a:r>
              <a:rPr lang="ru-RU" dirty="0"/>
              <a:t>29 мая 2025 года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420146" y="4097272"/>
            <a:ext cx="8628604" cy="62324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А.П. </a:t>
            </a:r>
            <a:r>
              <a:rPr lang="ru-RU" b="1" dirty="0" err="1">
                <a:latin typeface="Montserrat" panose="020B0604020202020204" charset="-52"/>
              </a:rPr>
              <a:t>Буйновский</a:t>
            </a:r>
            <a:endParaRPr lang="ru-RU" b="1" dirty="0">
              <a:latin typeface="Montserrat" panose="020B0604020202020204" charset="-52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аспирант гр. Д-54</a:t>
            </a:r>
            <a:r>
              <a:rPr lang="en-US" b="1" dirty="0">
                <a:latin typeface="Montserrat" panose="020B0604020202020204" charset="-52"/>
              </a:rPr>
              <a:t>1</a:t>
            </a:r>
            <a:endParaRPr lang="ru-RU" b="1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3021" y="2389653"/>
            <a:ext cx="8342853" cy="1431289"/>
          </a:xfrm>
        </p:spPr>
        <p:txBody>
          <a:bodyPr/>
          <a:lstStyle/>
          <a:p>
            <a:pPr algn="ctr">
              <a:lnSpc>
                <a:spcPts val="3300"/>
              </a:lnSpc>
            </a:pPr>
            <a: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pPr algn="ctr">
              <a:lnSpc>
                <a:spcPts val="3300"/>
              </a:lnSpc>
            </a:pPr>
            <a:endParaRPr lang="ru-RU" sz="36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0"/>
              </a:lnSpc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Моя научная работа в образовательном процессе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19928" r="59450" b="62454"/>
          <a:stretch/>
        </p:blipFill>
        <p:spPr bwMode="auto">
          <a:xfrm>
            <a:off x="2383599" y="547663"/>
            <a:ext cx="2371322" cy="9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Информационно-аналитический отдел\Презентации\2022\1645084211_logotip-sti-niyau-mifi-sokraschennaya-vers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95275"/>
            <a:ext cx="3133725" cy="15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9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8"/>
            <a:ext cx="8311175" cy="438582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400" dirty="0"/>
              <a:t>Общие сведения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173141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занятия: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экстракционного разделения редкоземельных элементов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Экстракционные процессы критически важны для разделения близких по свойствам элементов, и изучение этих технологий необходимо для подготовки специалистов в области химической технологии (как для атомной отрасли, так и для неядерной промышленности)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Вид занятия: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лекция/лабораторное занятие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Используемые методы: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наглядный (презентация) - демонстрация фото- и видеоматериалов, содержащих информацию об экстракционных процессах;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лабораторное занятие.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Занятие направлено на формирование компетенций: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ПК-1, ОПК-2, ОПК-3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Занятие может быть внедрено в дисциплину: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«Основы научных исследований», раскрывающая следующие компетенции: ОПК-1, 2, 3, 4, 5; ПК-1, 2; УК-2, 3; УКЦ-2.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каких специальностей/направлений подготовки: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18.05.02 «Химическая технология материалов современной энергетики».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8"/>
            <a:ext cx="8311175" cy="438582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400" dirty="0"/>
              <a:t>Формируемые компетенции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EAD1B1B-0833-4C35-904C-12935BC4E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80403"/>
              </p:ext>
            </p:extLst>
          </p:nvPr>
        </p:nvGraphicFramePr>
        <p:xfrm>
          <a:off x="88084" y="1043614"/>
          <a:ext cx="8967831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947">
                  <a:extLst>
                    <a:ext uri="{9D8B030D-6E8A-4147-A177-3AD203B41FA5}">
                      <a16:colId xmlns:a16="http://schemas.microsoft.com/office/drawing/2014/main" val="4160968074"/>
                    </a:ext>
                  </a:extLst>
                </a:gridCol>
                <a:gridCol w="6488884">
                  <a:extLst>
                    <a:ext uri="{9D8B030D-6E8A-4147-A177-3AD203B41FA5}">
                      <a16:colId xmlns:a16="http://schemas.microsoft.com/office/drawing/2014/main" val="1422465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Компетенции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Индикаторы достижения компетенций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6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ПК-1: Способен самостоятельно выполнять исследования с использованием современной аппаратуры и методов исследования в области объектов профессиональной деятельности, проводить корректную обработку результатов и устанавливать адекватность моделей</a:t>
                      </a:r>
                      <a:endParaRPr lang="ru-RU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З-ПК-1 Знать: методики планирования эксперимента, стандартные методики проведения комплексных исследований в промышленных и лабораторных условия, методики обработки и обобщения полученных результатов, методики установления адекватности и анализ исследуемой математической зависимости; У-ПК-1 Уметь: проводить все основные промышленные и лабораторные исследования в области химической технологии материалов современной энергетики с использованием современной аппаратуры, проводить предварительную оценку методов исследований, выбирать оптимальную методику, грамотно осуществлять исследование и самостоятельно обрабатывать; В-ПК-1 Владеть: современными тенденциями постановки и планирования эксперимента, последними научными достижениями в области проведения промышленных и лабораторных исследований с использованием новейшей аппаратуры, современными методами обработки полученных результатов и математического аппарата.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7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28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8"/>
            <a:ext cx="8311175" cy="438582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400" dirty="0"/>
              <a:t>Формируемые компетенции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EAD1B1B-0833-4C35-904C-12935BC4E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0997"/>
              </p:ext>
            </p:extLst>
          </p:nvPr>
        </p:nvGraphicFramePr>
        <p:xfrm>
          <a:off x="88084" y="1043614"/>
          <a:ext cx="8967831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364">
                  <a:extLst>
                    <a:ext uri="{9D8B030D-6E8A-4147-A177-3AD203B41FA5}">
                      <a16:colId xmlns:a16="http://schemas.microsoft.com/office/drawing/2014/main" val="4160968074"/>
                    </a:ext>
                  </a:extLst>
                </a:gridCol>
                <a:gridCol w="5906467">
                  <a:extLst>
                    <a:ext uri="{9D8B030D-6E8A-4147-A177-3AD203B41FA5}">
                      <a16:colId xmlns:a16="http://schemas.microsoft.com/office/drawing/2014/main" val="1422465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Компетенции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Индикаторы достижения компетенций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6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ОПК-2 - Способен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использовать</a:t>
                      </a:r>
                    </a:p>
                    <a:p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современное технологическое и аналитическое оборудование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профессиональной и научно-</a:t>
                      </a: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исследовательской деятельности</a:t>
                      </a:r>
                      <a:endParaRPr lang="ru-RU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З-ОПК-2 Знать: современное </a:t>
                      </a:r>
                      <a:r>
                        <a:rPr lang="ru-RU" b="1" dirty="0">
                          <a:latin typeface="+mn-lt"/>
                          <a:cs typeface="Arial" panose="020B0604020202020204" pitchFamily="34" charset="0"/>
                        </a:rPr>
                        <a:t>технологическое и аналитическое оборудование </a:t>
                      </a:r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применяемое в атомной отрасли, способы его использования при проведении научных исследований; </a:t>
                      </a:r>
                    </a:p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У-ОПК-2 Уметь: обоснованно выбирать технологическое и аналитическое оборудование для решения задач своей профессиональной деятельности; уметь анализировать полученные результаты научных исследований; </a:t>
                      </a:r>
                    </a:p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В-ОПК-2 Владеть: </a:t>
                      </a:r>
                      <a:r>
                        <a:rPr lang="ru-RU" b="1" dirty="0">
                          <a:latin typeface="+mn-lt"/>
                          <a:cs typeface="Arial" panose="020B0604020202020204" pitchFamily="34" charset="0"/>
                        </a:rPr>
                        <a:t>навыками работы на современном технологическом и аналитическом оборудовании </a:t>
                      </a:r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и проведения с его использованием научных исследований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7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ОПК-3: Способен проводить научные исследования и анализ полученных результатов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З-ОПК-3 Знать: организационные принципы и основные этапы проведения научно-исследовательских работ; </a:t>
                      </a:r>
                    </a:p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У-ОПК-3 Уметь: проводить предварительную оценку методов исследований, выбирать оптимальную методику исследований и аналитическое оборудование, осуществлять исследование и самостоятельно обрабатывать его результаты; </a:t>
                      </a:r>
                    </a:p>
                    <a:p>
                      <a:r>
                        <a:rPr lang="ru-RU" dirty="0">
                          <a:latin typeface="+mn-lt"/>
                          <a:cs typeface="Arial" panose="020B0604020202020204" pitchFamily="34" charset="0"/>
                        </a:rPr>
                        <a:t>В-ОПК-3 Владеть: навыками проведения научных исследований с использованием современного технологического и аналитического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1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36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8"/>
            <a:ext cx="8311175" cy="438582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400" dirty="0"/>
              <a:t>Планируемые результаты обучения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258485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Знать: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теоретические основы экстракционного разделения редкоземельных элементов;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физико-химические основы процесса экстракции;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 и устройство работы, масс-спектрометра с индуктивно-связанной плазмой;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 и устройство современного экстракционного оборудования.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Уметь: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работать на современном аналитическом оборудовании;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исследования по экстракционным процессам в лабораторных условиях (с использованием делительных воронок);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концентрацию неизвестного вещества в растворе при помощи химических методов анализа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титриметрия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 масс-спектрометрии;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обрабатывать экспериментальные данные и рассчитывать результаты анализа.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Владеть: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навыками проведения научных исследований с использованием современного технического и аналитического оборудований.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02153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8"/>
            <a:ext cx="8311175" cy="438582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400" dirty="0"/>
              <a:t>План занятия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49F5620-203F-45C8-9542-D7AF2FE05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23825"/>
              </p:ext>
            </p:extLst>
          </p:nvPr>
        </p:nvGraphicFramePr>
        <p:xfrm>
          <a:off x="217623" y="1029221"/>
          <a:ext cx="8708754" cy="459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041">
                  <a:extLst>
                    <a:ext uri="{9D8B030D-6E8A-4147-A177-3AD203B41FA5}">
                      <a16:colId xmlns:a16="http://schemas.microsoft.com/office/drawing/2014/main" val="3772560203"/>
                    </a:ext>
                  </a:extLst>
                </a:gridCol>
                <a:gridCol w="4756713">
                  <a:extLst>
                    <a:ext uri="{9D8B030D-6E8A-4147-A177-3AD203B41FA5}">
                      <a16:colId xmlns:a16="http://schemas.microsoft.com/office/drawing/2014/main" val="3665067780"/>
                    </a:ext>
                  </a:extLst>
                </a:gridCol>
              </a:tblGrid>
              <a:tr h="44521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Лекционные занятия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Лабораторные занятия (2 часа)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67497"/>
                  </a:ext>
                </a:extLst>
              </a:tr>
              <a:tr h="152450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Экстракционные процессы.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Физико-химические основы жидкостной экстракции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Химические свойства РЗЭ.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Экстрагенты, используемые для разделения РЗЭ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Принципиальные схемы процесса экстракции.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Экстракционное оборудование.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Экстракционное разделение РЗЭ.</a:t>
                      </a:r>
                    </a:p>
                    <a:p>
                      <a:pPr algn="just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Выдача методических рекомендаций. Изучение студентами теоретических основ разделения РЗЭ методом экстракции.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Приготовление растворов различной концентрации.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экспериментов экстракционного взаимодействия водной и органической фаз, посредством встряхивания смеси растворов разных концентраций в различных соотношениях в делительных воронках.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Разделение фаз и отбор проб каждой фазы.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аналитических исследований по определению содержания РЗЭ и соотношения индивидуальных РЗЭ друг к другу.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расчетов по определению коэффициентов распределения и разделения РЗЭ.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результатов, написание отчета по лабораторной работе; защита работы.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488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E18459-A08B-44C5-8AAA-00EB4BD1E4EA}"/>
              </a:ext>
            </a:extLst>
          </p:cNvPr>
          <p:cNvSpPr txBox="1"/>
          <p:nvPr/>
        </p:nvSpPr>
        <p:spPr>
          <a:xfrm>
            <a:off x="8696137" y="5357289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5087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9"/>
            <a:ext cx="8311175" cy="438582"/>
          </a:xfrm>
        </p:spPr>
        <p:txBody>
          <a:bodyPr/>
          <a:lstStyle/>
          <a:p>
            <a:r>
              <a:rPr lang="ru-RU" sz="2400" dirty="0"/>
              <a:t>Материалы занятия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A3DE6D-B318-42B1-8FAC-E90413B3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0" y="1071148"/>
            <a:ext cx="8014637" cy="4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9"/>
            <a:ext cx="8311175" cy="438582"/>
          </a:xfrm>
        </p:spPr>
        <p:txBody>
          <a:bodyPr/>
          <a:lstStyle/>
          <a:p>
            <a:r>
              <a:rPr lang="ru-RU" sz="2400" dirty="0"/>
              <a:t>Материалы занятия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892" y="4118947"/>
            <a:ext cx="373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Приготовление растворов исходных веществ различной концентрации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1CAD3-3921-4488-9C77-A894F8E41786}"/>
              </a:ext>
            </a:extLst>
          </p:cNvPr>
          <p:cNvSpPr txBox="1"/>
          <p:nvPr/>
        </p:nvSpPr>
        <p:spPr>
          <a:xfrm>
            <a:off x="4572000" y="4118947"/>
            <a:ext cx="43371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экстракционных экспериментов методом встряхивания растворов разных концентраций в различных соотношениях с органической фазой.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фаз.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Отбор проб от разделённых фаз.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26E04A-1DAA-4AC6-B5A5-D6ACA93712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17" y="1148195"/>
            <a:ext cx="2297141" cy="297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9191F9-8886-4348-9175-D2CB6FC2125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5" b="14801"/>
          <a:stretch/>
        </p:blipFill>
        <p:spPr bwMode="auto">
          <a:xfrm>
            <a:off x="930087" y="1115497"/>
            <a:ext cx="2586198" cy="2970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56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297969"/>
            <a:ext cx="8311175" cy="438582"/>
          </a:xfrm>
        </p:spPr>
        <p:txBody>
          <a:bodyPr/>
          <a:lstStyle/>
          <a:p>
            <a:r>
              <a:rPr lang="ru-RU" sz="2400" dirty="0"/>
              <a:t>Материалы занятия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9464-7DE6-4DE1-B11D-C85F0115F335}"/>
              </a:ext>
            </a:extLst>
          </p:cNvPr>
          <p:cNvSpPr txBox="1"/>
          <p:nvPr/>
        </p:nvSpPr>
        <p:spPr>
          <a:xfrm>
            <a:off x="314587" y="2342090"/>
            <a:ext cx="851482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>
              <a:lnSpc>
                <a:spcPct val="150000"/>
              </a:lnSpc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концентраций как отдельных РЗЭ так и их суммы методом титрования;</a:t>
            </a:r>
          </a:p>
          <a:p>
            <a:pPr indent="449263">
              <a:lnSpc>
                <a:spcPct val="150000"/>
              </a:lnSpc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качественного и количественного состава растворов до и после экстракции масс-спектрометрическим методом с индуктивно-связанной плазмой;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A93F2-3C7A-406F-A68A-7AED8256E24C}"/>
              </a:ext>
            </a:extLst>
          </p:cNvPr>
          <p:cNvSpPr txBox="1"/>
          <p:nvPr/>
        </p:nvSpPr>
        <p:spPr>
          <a:xfrm>
            <a:off x="314586" y="1511326"/>
            <a:ext cx="6508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аналитических измерений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702009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1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1046</Words>
  <Application>Microsoft Office PowerPoint</Application>
  <PresentationFormat>Экран (16:10)</PresentationFormat>
  <Paragraphs>118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Tahoma</vt:lpstr>
      <vt:lpstr>Calibri</vt:lpstr>
      <vt:lpstr>Montserrat</vt:lpstr>
      <vt:lpstr>Шаблон МИФИ</vt:lpstr>
      <vt:lpstr>Презентация PowerPoint</vt:lpstr>
      <vt:lpstr>Общие сведения</vt:lpstr>
      <vt:lpstr>Формируемые компетенции</vt:lpstr>
      <vt:lpstr>Формируемые компетенции</vt:lpstr>
      <vt:lpstr>Планируемые результаты обучения</vt:lpstr>
      <vt:lpstr>План занятия</vt:lpstr>
      <vt:lpstr>Материалы занятия</vt:lpstr>
      <vt:lpstr>Материалы занятия</vt:lpstr>
      <vt:lpstr>Материалы занятия</vt:lpstr>
      <vt:lpstr>Оценка знаний студентов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Professional</cp:lastModifiedBy>
  <cp:revision>162</cp:revision>
  <dcterms:created xsi:type="dcterms:W3CDTF">2020-05-28T16:18:16Z</dcterms:created>
  <dcterms:modified xsi:type="dcterms:W3CDTF">2025-05-29T05:33:55Z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