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16"/>
  </p:notesMasterIdLst>
  <p:sldIdLst>
    <p:sldId id="258" r:id="rId2"/>
    <p:sldId id="259" r:id="rId3"/>
    <p:sldId id="291" r:id="rId4"/>
    <p:sldId id="285" r:id="rId5"/>
    <p:sldId id="292" r:id="rId6"/>
    <p:sldId id="293" r:id="rId7"/>
    <p:sldId id="294" r:id="rId8"/>
    <p:sldId id="295" r:id="rId9"/>
    <p:sldId id="298" r:id="rId10"/>
    <p:sldId id="299" r:id="rId11"/>
    <p:sldId id="300" r:id="rId12"/>
    <p:sldId id="301" r:id="rId13"/>
    <p:sldId id="269" r:id="rId14"/>
    <p:sldId id="302" r:id="rId15"/>
  </p:sldIdLst>
  <p:sldSz cx="9144000" cy="5715000" type="screen16x10"/>
  <p:notesSz cx="6858000" cy="9144000"/>
  <p:embeddedFontLst>
    <p:embeddedFont>
      <p:font typeface="Montserrat" charset="-52"/>
      <p:regular r:id="rId17"/>
      <p:bold r:id="rId18"/>
      <p:italic r:id="rId19"/>
      <p:boldItalic r:id="rId20"/>
    </p:embeddedFont>
    <p:embeddedFont>
      <p:font typeface="Tahoma" pitchFamily="34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80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9F3"/>
    <a:srgbClr val="E46C2A"/>
    <a:srgbClr val="0055BB"/>
    <a:srgbClr val="FF7300"/>
    <a:srgbClr val="00BBEE"/>
    <a:srgbClr val="0061AF"/>
    <a:srgbClr val="8F9092"/>
    <a:srgbClr val="DDDEDE"/>
    <a:srgbClr val="222A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9" autoAdjust="0"/>
  </p:normalViewPr>
  <p:slideViewPr>
    <p:cSldViewPr snapToGrid="0" showGuides="1">
      <p:cViewPr varScale="1">
        <p:scale>
          <a:sx n="57" d="100"/>
          <a:sy n="57" d="100"/>
        </p:scale>
        <p:origin x="-998" y="-86"/>
      </p:cViewPr>
      <p:guideLst>
        <p:guide orient="horz" pos="2160"/>
        <p:guide orient="horz" pos="180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73F86-3691-4607-ABDE-7C5BE83C962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CCB7F-4186-495D-B521-F4AA8CD3924F}">
      <dgm:prSet custT="1"/>
      <dgm:spPr/>
      <dgm:t>
        <a:bodyPr/>
        <a:lstStyle/>
        <a:p>
          <a:r>
            <a: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 1954 г. введены в эксплуатацию производственные мощности по производству ГФУ, элементного фтора и безводного фтористого водорода</a:t>
          </a:r>
          <a:endParaRPr lang="ru-RU" sz="1200" dirty="0"/>
        </a:p>
      </dgm:t>
    </dgm:pt>
    <dgm:pt modelId="{F0763DFE-F4FC-4772-8C39-B484DD6BC41B}" type="parTrans" cxnId="{83828242-5548-4A96-A244-2D5880EF9758}">
      <dgm:prSet/>
      <dgm:spPr/>
      <dgm:t>
        <a:bodyPr/>
        <a:lstStyle/>
        <a:p>
          <a:endParaRPr lang="ru-RU"/>
        </a:p>
      </dgm:t>
    </dgm:pt>
    <dgm:pt modelId="{54324D48-D6EC-4BFB-905B-06C05D0E106B}" type="sibTrans" cxnId="{83828242-5548-4A96-A244-2D5880EF9758}">
      <dgm:prSet/>
      <dgm:spPr/>
      <dgm:t>
        <a:bodyPr/>
        <a:lstStyle/>
        <a:p>
          <a:endParaRPr lang="ru-RU"/>
        </a:p>
      </dgm:t>
    </dgm:pt>
    <dgm:pt modelId="{2821B4EF-3074-4F9D-92B0-987FE7499D76}">
      <dgm:prSet custT="1"/>
      <dgm:spPr/>
      <dgm:t>
        <a:bodyPr/>
        <a:lstStyle/>
        <a:p>
          <a:r>
            <a: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 1984 г.  введен в эксплуатацию участок переработки урансодержащих жидких, пастообразных и твердых оборотов завода</a:t>
          </a:r>
          <a:endParaRPr lang="ru-RU" sz="1200" dirty="0"/>
        </a:p>
      </dgm:t>
    </dgm:pt>
    <dgm:pt modelId="{F40AC3FD-CAE3-4A81-8025-9B9E4ED7FEF2}" type="parTrans" cxnId="{7DE2A768-8E1B-4628-94F4-0C8B215A60AC}">
      <dgm:prSet/>
      <dgm:spPr/>
      <dgm:t>
        <a:bodyPr/>
        <a:lstStyle/>
        <a:p>
          <a:endParaRPr lang="ru-RU"/>
        </a:p>
      </dgm:t>
    </dgm:pt>
    <dgm:pt modelId="{ECDC6BB5-412F-4796-AB21-7A419EC5522B}" type="sibTrans" cxnId="{7DE2A768-8E1B-4628-94F4-0C8B215A60AC}">
      <dgm:prSet/>
      <dgm:spPr/>
      <dgm:t>
        <a:bodyPr/>
        <a:lstStyle/>
        <a:p>
          <a:endParaRPr lang="ru-RU"/>
        </a:p>
      </dgm:t>
    </dgm:pt>
    <dgm:pt modelId="{1A6CA25D-6702-4365-AD3D-07C57D644F0D}">
      <dgm:prSet custT="1"/>
      <dgm:spPr/>
      <dgm:t>
        <a:bodyPr/>
        <a:lstStyle/>
        <a:p>
          <a:r>
            <a: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 1971 г. введено в постоянную эксплуатацию производство оксидов урана</a:t>
          </a:r>
          <a:endParaRPr lang="ru-RU" sz="1200" dirty="0"/>
        </a:p>
      </dgm:t>
    </dgm:pt>
    <dgm:pt modelId="{B00B5AE5-223B-45D6-BE4B-3CF3E82239FB}" type="parTrans" cxnId="{04D98FDF-A43B-4DDA-B131-ED59A935426F}">
      <dgm:prSet/>
      <dgm:spPr/>
      <dgm:t>
        <a:bodyPr/>
        <a:lstStyle/>
        <a:p>
          <a:endParaRPr lang="ru-RU"/>
        </a:p>
      </dgm:t>
    </dgm:pt>
    <dgm:pt modelId="{25E293DA-C5ED-4914-BCFF-DD2B44072F84}" type="sibTrans" cxnId="{04D98FDF-A43B-4DDA-B131-ED59A935426F}">
      <dgm:prSet/>
      <dgm:spPr/>
      <dgm:t>
        <a:bodyPr/>
        <a:lstStyle/>
        <a:p>
          <a:endParaRPr lang="ru-RU"/>
        </a:p>
      </dgm:t>
    </dgm:pt>
    <dgm:pt modelId="{51983F89-713B-456C-83AC-1A8A2C7B4D63}">
      <dgm:prSet custT="1"/>
      <dgm:spPr/>
      <dgm:t>
        <a:bodyPr/>
        <a:lstStyle/>
        <a:p>
          <a:r>
            <a: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 1973 г. введено в эксплуатацию производство гексафторида урана методом прямого фторирования оксидов урана</a:t>
          </a:r>
          <a:endParaRPr lang="ru-RU" sz="1200" dirty="0"/>
        </a:p>
      </dgm:t>
    </dgm:pt>
    <dgm:pt modelId="{B5C55BA0-E4AA-4F9B-9633-62C7CA11D44B}" type="parTrans" cxnId="{87A01EDD-A655-4939-BBEF-7DA837F2614E}">
      <dgm:prSet/>
      <dgm:spPr/>
      <dgm:t>
        <a:bodyPr/>
        <a:lstStyle/>
        <a:p>
          <a:endParaRPr lang="ru-RU"/>
        </a:p>
      </dgm:t>
    </dgm:pt>
    <dgm:pt modelId="{6E692685-1937-40BE-8351-3604F5FA8D8A}" type="sibTrans" cxnId="{87A01EDD-A655-4939-BBEF-7DA837F2614E}">
      <dgm:prSet/>
      <dgm:spPr/>
      <dgm:t>
        <a:bodyPr/>
        <a:lstStyle/>
        <a:p>
          <a:endParaRPr lang="ru-RU"/>
        </a:p>
      </dgm:t>
    </dgm:pt>
    <dgm:pt modelId="{FD6E23A4-016F-46A2-82FD-DA6F9080D2FA}">
      <dgm:prSet custT="1"/>
      <dgm:spPr/>
      <dgm:t>
        <a:bodyPr/>
        <a:lstStyle/>
        <a:p>
          <a:r>
            <a: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 2010 г. введена в действие схема переработки сырья марки «Н»</a:t>
          </a:r>
          <a:endParaRPr lang="ru-RU" sz="1200" dirty="0"/>
        </a:p>
      </dgm:t>
    </dgm:pt>
    <dgm:pt modelId="{419EF14E-C550-4554-B55F-DE78CE92CC16}" type="parTrans" cxnId="{2B5E9D64-1961-40C6-B88D-1749550AA831}">
      <dgm:prSet/>
      <dgm:spPr/>
      <dgm:t>
        <a:bodyPr/>
        <a:lstStyle/>
        <a:p>
          <a:endParaRPr lang="ru-RU"/>
        </a:p>
      </dgm:t>
    </dgm:pt>
    <dgm:pt modelId="{80FB5972-BEFC-4B5D-B2D2-C89904E65922}" type="sibTrans" cxnId="{2B5E9D64-1961-40C6-B88D-1749550AA831}">
      <dgm:prSet/>
      <dgm:spPr/>
      <dgm:t>
        <a:bodyPr/>
        <a:lstStyle/>
        <a:p>
          <a:endParaRPr lang="ru-RU"/>
        </a:p>
      </dgm:t>
    </dgm:pt>
    <dgm:pt modelId="{4549E693-A336-4486-BCDE-30AE35685373}" type="pres">
      <dgm:prSet presAssocID="{9CE73F86-3691-4607-ABDE-7C5BE83C9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AF980-06E7-4E9F-9D40-A5B5A2FB9FD3}" type="pres">
      <dgm:prSet presAssocID="{A86CCB7F-4186-495D-B521-F4AA8CD3924F}" presName="parentText" presStyleLbl="node1" presStyleIdx="0" presStyleCnt="5" custLinFactNeighborY="-9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F9196-1147-4BEE-9FE1-169AA6EF7C6B}" type="pres">
      <dgm:prSet presAssocID="{54324D48-D6EC-4BFB-905B-06C05D0E106B}" presName="spacer" presStyleCnt="0"/>
      <dgm:spPr/>
      <dgm:t>
        <a:bodyPr/>
        <a:lstStyle/>
        <a:p>
          <a:endParaRPr lang="ru-RU"/>
        </a:p>
      </dgm:t>
    </dgm:pt>
    <dgm:pt modelId="{2B1F6AA6-A70C-4EC7-8CFD-B4510D413425}" type="pres">
      <dgm:prSet presAssocID="{1A6CA25D-6702-4365-AD3D-07C57D644F0D}" presName="parentText" presStyleLbl="node1" presStyleIdx="1" presStyleCnt="5" custLinFactNeighborX="176" custLinFactNeighborY="14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085FF-61B7-4C6A-81DF-F00F719F7174}" type="pres">
      <dgm:prSet presAssocID="{25E293DA-C5ED-4914-BCFF-DD2B44072F84}" presName="spacer" presStyleCnt="0"/>
      <dgm:spPr/>
      <dgm:t>
        <a:bodyPr/>
        <a:lstStyle/>
        <a:p>
          <a:endParaRPr lang="ru-RU"/>
        </a:p>
      </dgm:t>
    </dgm:pt>
    <dgm:pt modelId="{3676461E-0624-441B-AA1D-EF2E9819612C}" type="pres">
      <dgm:prSet presAssocID="{51983F89-713B-456C-83AC-1A8A2C7B4D6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B5982-EA39-4F65-99A8-3DC57F031DF7}" type="pres">
      <dgm:prSet presAssocID="{6E692685-1937-40BE-8351-3604F5FA8D8A}" presName="spacer" presStyleCnt="0"/>
      <dgm:spPr/>
      <dgm:t>
        <a:bodyPr/>
        <a:lstStyle/>
        <a:p>
          <a:endParaRPr lang="ru-RU"/>
        </a:p>
      </dgm:t>
    </dgm:pt>
    <dgm:pt modelId="{CC2899C5-F082-40A8-8E45-EFF61B0A3F7E}" type="pres">
      <dgm:prSet presAssocID="{2821B4EF-3074-4F9D-92B0-987FE7499D7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E9205-9576-4FDC-ACD1-DCE26F198741}" type="pres">
      <dgm:prSet presAssocID="{ECDC6BB5-412F-4796-AB21-7A419EC5522B}" presName="spacer" presStyleCnt="0"/>
      <dgm:spPr/>
      <dgm:t>
        <a:bodyPr/>
        <a:lstStyle/>
        <a:p>
          <a:endParaRPr lang="ru-RU"/>
        </a:p>
      </dgm:t>
    </dgm:pt>
    <dgm:pt modelId="{3FA737F5-E82F-4D6C-B343-CE51B502B9B7}" type="pres">
      <dgm:prSet presAssocID="{FD6E23A4-016F-46A2-82FD-DA6F9080D2FA}" presName="parentText" presStyleLbl="node1" presStyleIdx="4" presStyleCnt="5" custLinFactNeighborX="-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5E9D64-1961-40C6-B88D-1749550AA831}" srcId="{9CE73F86-3691-4607-ABDE-7C5BE83C9626}" destId="{FD6E23A4-016F-46A2-82FD-DA6F9080D2FA}" srcOrd="4" destOrd="0" parTransId="{419EF14E-C550-4554-B55F-DE78CE92CC16}" sibTransId="{80FB5972-BEFC-4B5D-B2D2-C89904E65922}"/>
    <dgm:cxn modelId="{749EE4DA-F243-4EF7-91BE-FCB1CBC062D1}" type="presOf" srcId="{FD6E23A4-016F-46A2-82FD-DA6F9080D2FA}" destId="{3FA737F5-E82F-4D6C-B343-CE51B502B9B7}" srcOrd="0" destOrd="0" presId="urn:microsoft.com/office/officeart/2005/8/layout/vList2"/>
    <dgm:cxn modelId="{762A1B85-4914-426B-B9E7-34AEFD2B3C72}" type="presOf" srcId="{A86CCB7F-4186-495D-B521-F4AA8CD3924F}" destId="{37BAF980-06E7-4E9F-9D40-A5B5A2FB9FD3}" srcOrd="0" destOrd="0" presId="urn:microsoft.com/office/officeart/2005/8/layout/vList2"/>
    <dgm:cxn modelId="{EAB11708-136B-4D82-9EB2-51335BAEA085}" type="presOf" srcId="{9CE73F86-3691-4607-ABDE-7C5BE83C9626}" destId="{4549E693-A336-4486-BCDE-30AE35685373}" srcOrd="0" destOrd="0" presId="urn:microsoft.com/office/officeart/2005/8/layout/vList2"/>
    <dgm:cxn modelId="{83828242-5548-4A96-A244-2D5880EF9758}" srcId="{9CE73F86-3691-4607-ABDE-7C5BE83C9626}" destId="{A86CCB7F-4186-495D-B521-F4AA8CD3924F}" srcOrd="0" destOrd="0" parTransId="{F0763DFE-F4FC-4772-8C39-B484DD6BC41B}" sibTransId="{54324D48-D6EC-4BFB-905B-06C05D0E106B}"/>
    <dgm:cxn modelId="{7DE2A768-8E1B-4628-94F4-0C8B215A60AC}" srcId="{9CE73F86-3691-4607-ABDE-7C5BE83C9626}" destId="{2821B4EF-3074-4F9D-92B0-987FE7499D76}" srcOrd="3" destOrd="0" parTransId="{F40AC3FD-CAE3-4A81-8025-9B9E4ED7FEF2}" sibTransId="{ECDC6BB5-412F-4796-AB21-7A419EC5522B}"/>
    <dgm:cxn modelId="{6A9F9777-63A0-4688-8695-9673F6057706}" type="presOf" srcId="{1A6CA25D-6702-4365-AD3D-07C57D644F0D}" destId="{2B1F6AA6-A70C-4EC7-8CFD-B4510D413425}" srcOrd="0" destOrd="0" presId="urn:microsoft.com/office/officeart/2005/8/layout/vList2"/>
    <dgm:cxn modelId="{72A7796A-2CD1-44AE-8BAE-71D884C4002C}" type="presOf" srcId="{51983F89-713B-456C-83AC-1A8A2C7B4D63}" destId="{3676461E-0624-441B-AA1D-EF2E9819612C}" srcOrd="0" destOrd="0" presId="urn:microsoft.com/office/officeart/2005/8/layout/vList2"/>
    <dgm:cxn modelId="{87A01EDD-A655-4939-BBEF-7DA837F2614E}" srcId="{9CE73F86-3691-4607-ABDE-7C5BE83C9626}" destId="{51983F89-713B-456C-83AC-1A8A2C7B4D63}" srcOrd="2" destOrd="0" parTransId="{B5C55BA0-E4AA-4F9B-9633-62C7CA11D44B}" sibTransId="{6E692685-1937-40BE-8351-3604F5FA8D8A}"/>
    <dgm:cxn modelId="{512645A0-D2A6-4607-8B70-6180A4B5B784}" type="presOf" srcId="{2821B4EF-3074-4F9D-92B0-987FE7499D76}" destId="{CC2899C5-F082-40A8-8E45-EFF61B0A3F7E}" srcOrd="0" destOrd="0" presId="urn:microsoft.com/office/officeart/2005/8/layout/vList2"/>
    <dgm:cxn modelId="{04D98FDF-A43B-4DDA-B131-ED59A935426F}" srcId="{9CE73F86-3691-4607-ABDE-7C5BE83C9626}" destId="{1A6CA25D-6702-4365-AD3D-07C57D644F0D}" srcOrd="1" destOrd="0" parTransId="{B00B5AE5-223B-45D6-BE4B-3CF3E82239FB}" sibTransId="{25E293DA-C5ED-4914-BCFF-DD2B44072F84}"/>
    <dgm:cxn modelId="{124A2765-4532-4369-B0E7-FDC4C2FA7393}" type="presParOf" srcId="{4549E693-A336-4486-BCDE-30AE35685373}" destId="{37BAF980-06E7-4E9F-9D40-A5B5A2FB9FD3}" srcOrd="0" destOrd="0" presId="urn:microsoft.com/office/officeart/2005/8/layout/vList2"/>
    <dgm:cxn modelId="{BFDBBF68-ADC9-4947-BDA3-ED4234656B3C}" type="presParOf" srcId="{4549E693-A336-4486-BCDE-30AE35685373}" destId="{CF7F9196-1147-4BEE-9FE1-169AA6EF7C6B}" srcOrd="1" destOrd="0" presId="urn:microsoft.com/office/officeart/2005/8/layout/vList2"/>
    <dgm:cxn modelId="{AF7244B6-7AC7-4DBD-971F-9EDED79E55B3}" type="presParOf" srcId="{4549E693-A336-4486-BCDE-30AE35685373}" destId="{2B1F6AA6-A70C-4EC7-8CFD-B4510D413425}" srcOrd="2" destOrd="0" presId="urn:microsoft.com/office/officeart/2005/8/layout/vList2"/>
    <dgm:cxn modelId="{B4C9D9EF-B038-4026-94FE-523191F73913}" type="presParOf" srcId="{4549E693-A336-4486-BCDE-30AE35685373}" destId="{96B085FF-61B7-4C6A-81DF-F00F719F7174}" srcOrd="3" destOrd="0" presId="urn:microsoft.com/office/officeart/2005/8/layout/vList2"/>
    <dgm:cxn modelId="{5662B262-4A31-4B7C-9D4D-D751EE20E82C}" type="presParOf" srcId="{4549E693-A336-4486-BCDE-30AE35685373}" destId="{3676461E-0624-441B-AA1D-EF2E9819612C}" srcOrd="4" destOrd="0" presId="urn:microsoft.com/office/officeart/2005/8/layout/vList2"/>
    <dgm:cxn modelId="{057E3F01-9822-4D4C-9BE9-AE55AE9A762F}" type="presParOf" srcId="{4549E693-A336-4486-BCDE-30AE35685373}" destId="{E8EB5982-EA39-4F65-99A8-3DC57F031DF7}" srcOrd="5" destOrd="0" presId="urn:microsoft.com/office/officeart/2005/8/layout/vList2"/>
    <dgm:cxn modelId="{7936A117-EAB4-48EC-872A-F3D0029779BC}" type="presParOf" srcId="{4549E693-A336-4486-BCDE-30AE35685373}" destId="{CC2899C5-F082-40A8-8E45-EFF61B0A3F7E}" srcOrd="6" destOrd="0" presId="urn:microsoft.com/office/officeart/2005/8/layout/vList2"/>
    <dgm:cxn modelId="{394FD881-D51D-4429-887A-1AF6A5935B12}" type="presParOf" srcId="{4549E693-A336-4486-BCDE-30AE35685373}" destId="{5BEE9205-9576-4FDC-ACD1-DCE26F198741}" srcOrd="7" destOrd="0" presId="urn:microsoft.com/office/officeart/2005/8/layout/vList2"/>
    <dgm:cxn modelId="{43E0B010-4BD2-4A8E-8093-1589C1A3AB05}" type="presParOf" srcId="{4549E693-A336-4486-BCDE-30AE35685373}" destId="{3FA737F5-E82F-4D6C-B343-CE51B502B9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73F86-3691-4607-ABDE-7C5BE83C962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CCB7F-4186-495D-B521-F4AA8CD3924F}">
      <dgm:prSet custT="1"/>
      <dgm:spPr/>
      <dgm:t>
        <a:bodyPr/>
        <a:lstStyle/>
        <a:p>
          <a:r>
            <a:rPr lang="ru-RU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2013 г. – ввод в эксплуатацию установки «сухого» гидрофторирования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63DFE-F4FC-4772-8C39-B484DD6BC41B}" type="parTrans" cxnId="{83828242-5548-4A96-A244-2D5880EF9758}">
      <dgm:prSet/>
      <dgm:spPr/>
      <dgm:t>
        <a:bodyPr/>
        <a:lstStyle/>
        <a:p>
          <a:endParaRPr lang="ru-RU"/>
        </a:p>
      </dgm:t>
    </dgm:pt>
    <dgm:pt modelId="{54324D48-D6EC-4BFB-905B-06C05D0E106B}" type="sibTrans" cxnId="{83828242-5548-4A96-A244-2D5880EF9758}">
      <dgm:prSet/>
      <dgm:spPr/>
      <dgm:t>
        <a:bodyPr/>
        <a:lstStyle/>
        <a:p>
          <a:endParaRPr lang="ru-RU"/>
        </a:p>
      </dgm:t>
    </dgm:pt>
    <dgm:pt modelId="{2821B4EF-3074-4F9D-92B0-987FE7499D76}">
      <dgm:prSet custT="1"/>
      <dgm:spPr/>
      <dgm:t>
        <a:bodyPr/>
        <a:lstStyle/>
        <a:p>
          <a:r>
            <a:rPr lang="ru-RU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2017 г. – реконструкция электролизного производства фтора в рамках проекта «Концентрация конверсионного производства» на площадке АО «СХК»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AC3FD-CAE3-4A81-8025-9B9E4ED7FEF2}" type="parTrans" cxnId="{7DE2A768-8E1B-4628-94F4-0C8B215A60AC}">
      <dgm:prSet/>
      <dgm:spPr/>
      <dgm:t>
        <a:bodyPr/>
        <a:lstStyle/>
        <a:p>
          <a:endParaRPr lang="ru-RU"/>
        </a:p>
      </dgm:t>
    </dgm:pt>
    <dgm:pt modelId="{ECDC6BB5-412F-4796-AB21-7A419EC5522B}" type="sibTrans" cxnId="{7DE2A768-8E1B-4628-94F4-0C8B215A60AC}">
      <dgm:prSet/>
      <dgm:spPr/>
      <dgm:t>
        <a:bodyPr/>
        <a:lstStyle/>
        <a:p>
          <a:endParaRPr lang="ru-RU"/>
        </a:p>
      </dgm:t>
    </dgm:pt>
    <dgm:pt modelId="{1A6CA25D-6702-4365-AD3D-07C57D644F0D}">
      <dgm:prSet custT="1"/>
      <dgm:spPr/>
      <dgm:t>
        <a:bodyPr/>
        <a:lstStyle/>
        <a:p>
          <a:r>
            <a:rPr lang="ru-RU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2014 г. – ввод схемы одновременной наработки ГФУ из сырья различных марок, схемы переработки урансодержащих материалов, исключающей смешение природного и регенерированного урана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B5AE5-223B-45D6-BE4B-3CF3E82239FB}" type="parTrans" cxnId="{04D98FDF-A43B-4DDA-B131-ED59A935426F}">
      <dgm:prSet/>
      <dgm:spPr/>
      <dgm:t>
        <a:bodyPr/>
        <a:lstStyle/>
        <a:p>
          <a:endParaRPr lang="ru-RU"/>
        </a:p>
      </dgm:t>
    </dgm:pt>
    <dgm:pt modelId="{25E293DA-C5ED-4914-BCFF-DD2B44072F84}" type="sibTrans" cxnId="{04D98FDF-A43B-4DDA-B131-ED59A935426F}">
      <dgm:prSet/>
      <dgm:spPr/>
      <dgm:t>
        <a:bodyPr/>
        <a:lstStyle/>
        <a:p>
          <a:endParaRPr lang="ru-RU"/>
        </a:p>
      </dgm:t>
    </dgm:pt>
    <dgm:pt modelId="{51983F89-713B-456C-83AC-1A8A2C7B4D63}">
      <dgm:prSet custT="1"/>
      <dgm:spPr/>
      <dgm:t>
        <a:bodyPr/>
        <a:lstStyle/>
        <a:p>
          <a:r>
            <a:rPr lang="ru-RU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2014 г. – реализация логистической схемы отправки сырьевого ГФУ сторонним потребителям непосредственно с площадки СЗ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55BA0-E4AA-4F9B-9633-62C7CA11D44B}" type="parTrans" cxnId="{87A01EDD-A655-4939-BBEF-7DA837F2614E}">
      <dgm:prSet/>
      <dgm:spPr/>
      <dgm:t>
        <a:bodyPr/>
        <a:lstStyle/>
        <a:p>
          <a:endParaRPr lang="ru-RU"/>
        </a:p>
      </dgm:t>
    </dgm:pt>
    <dgm:pt modelId="{6E692685-1937-40BE-8351-3604F5FA8D8A}" type="sibTrans" cxnId="{87A01EDD-A655-4939-BBEF-7DA837F2614E}">
      <dgm:prSet/>
      <dgm:spPr/>
      <dgm:t>
        <a:bodyPr/>
        <a:lstStyle/>
        <a:p>
          <a:endParaRPr lang="ru-RU"/>
        </a:p>
      </dgm:t>
    </dgm:pt>
    <dgm:pt modelId="{FD6E23A4-016F-46A2-82FD-DA6F9080D2FA}">
      <dgm:prSet custT="1"/>
      <dgm:spPr/>
      <dgm:t>
        <a:bodyPr/>
        <a:lstStyle/>
        <a:p>
          <a:r>
            <a:rPr lang="ru-RU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– вывод из эксплуатации установки ВОУ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9EF14E-C550-4554-B55F-DE78CE92CC16}" type="parTrans" cxnId="{2B5E9D64-1961-40C6-B88D-1749550AA831}">
      <dgm:prSet/>
      <dgm:spPr/>
      <dgm:t>
        <a:bodyPr/>
        <a:lstStyle/>
        <a:p>
          <a:endParaRPr lang="ru-RU"/>
        </a:p>
      </dgm:t>
    </dgm:pt>
    <dgm:pt modelId="{80FB5972-BEFC-4B5D-B2D2-C89904E65922}" type="sibTrans" cxnId="{2B5E9D64-1961-40C6-B88D-1749550AA831}">
      <dgm:prSet/>
      <dgm:spPr/>
      <dgm:t>
        <a:bodyPr/>
        <a:lstStyle/>
        <a:p>
          <a:endParaRPr lang="ru-RU"/>
        </a:p>
      </dgm:t>
    </dgm:pt>
    <dgm:pt modelId="{A7DC5F09-E0A5-4B6A-B03A-CC113FD65A42}">
      <dgm:prSet custT="1"/>
      <dgm:spPr/>
      <dgm:t>
        <a:bodyPr/>
        <a:lstStyle/>
        <a:p>
          <a:r>
            <a:rPr lang="ru-RU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– ввод в эксплуатацию установки получения диоксида урана на базе производства оксидов урана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F0251F-B795-4556-86D7-24470C45C85A}" type="parTrans" cxnId="{E04B49EC-F7F8-4F4A-8654-8FC35DA2309B}">
      <dgm:prSet/>
      <dgm:spPr/>
      <dgm:t>
        <a:bodyPr/>
        <a:lstStyle/>
        <a:p>
          <a:endParaRPr lang="ru-RU"/>
        </a:p>
      </dgm:t>
    </dgm:pt>
    <dgm:pt modelId="{D818CEA9-906E-4C76-BB07-2F278C4A2975}" type="sibTrans" cxnId="{E04B49EC-F7F8-4F4A-8654-8FC35DA2309B}">
      <dgm:prSet/>
      <dgm:spPr/>
      <dgm:t>
        <a:bodyPr/>
        <a:lstStyle/>
        <a:p>
          <a:endParaRPr lang="ru-RU"/>
        </a:p>
      </dgm:t>
    </dgm:pt>
    <dgm:pt modelId="{7A8BF13C-8E6B-4E36-8EE9-9272BEA9A66D}">
      <dgm:prSet custT="1"/>
      <dgm:spPr/>
      <dgm:t>
        <a:bodyPr/>
        <a:lstStyle/>
        <a:p>
          <a:r>
            <a:rPr lang="ru-RU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– ввод в опытно-промышленную эксплуатацию замкнутой схемы тепло-</a:t>
          </a:r>
          <a:r>
            <a:rPr lang="ru-RU" sz="1200" dirty="0" err="1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хладообеспечения</a:t>
          </a:r>
          <a:r>
            <a:rPr lang="ru-RU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 производств оксидов урана и </a:t>
          </a:r>
          <a:r>
            <a:rPr lang="ru-RU" sz="1200" dirty="0" err="1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гексафторида</a:t>
          </a:r>
          <a:r>
            <a:rPr lang="ru-RU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 урана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00965-021F-4334-A368-F4E4E5A5D261}" type="parTrans" cxnId="{20A17C0B-F55C-4D9D-BEF9-77D6EF8EEF29}">
      <dgm:prSet/>
      <dgm:spPr/>
      <dgm:t>
        <a:bodyPr/>
        <a:lstStyle/>
        <a:p>
          <a:endParaRPr lang="ru-RU"/>
        </a:p>
      </dgm:t>
    </dgm:pt>
    <dgm:pt modelId="{6A2325F3-EDDD-4905-A3EF-5DEEA7D61C60}" type="sibTrans" cxnId="{20A17C0B-F55C-4D9D-BEF9-77D6EF8EEF29}">
      <dgm:prSet/>
      <dgm:spPr/>
      <dgm:t>
        <a:bodyPr/>
        <a:lstStyle/>
        <a:p>
          <a:endParaRPr lang="ru-RU"/>
        </a:p>
      </dgm:t>
    </dgm:pt>
    <dgm:pt modelId="{C865B425-0F8F-4FE6-BBCF-693D210271CE}">
      <dgm:prSet custT="1"/>
      <dgm:spPr/>
      <dgm:t>
        <a:bodyPr/>
        <a:lstStyle/>
        <a:p>
          <a:r>
            <a:rPr lang="ru-RU" sz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– ввод в эксплуатацию схемы переработки абсорбционных растворов урана производства ГФУ, для проведения НИОКР (работы продолжаются)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275CF-1363-45F3-AC82-4F42AE4561C2}" type="parTrans" cxnId="{8BDB6B4A-F187-4AA9-BA1C-98CE2A483877}">
      <dgm:prSet/>
      <dgm:spPr/>
      <dgm:t>
        <a:bodyPr/>
        <a:lstStyle/>
        <a:p>
          <a:endParaRPr lang="ru-RU"/>
        </a:p>
      </dgm:t>
    </dgm:pt>
    <dgm:pt modelId="{DD42301B-5C00-427F-8CA2-C41BDCEE8E16}" type="sibTrans" cxnId="{8BDB6B4A-F187-4AA9-BA1C-98CE2A483877}">
      <dgm:prSet/>
      <dgm:spPr/>
      <dgm:t>
        <a:bodyPr/>
        <a:lstStyle/>
        <a:p>
          <a:endParaRPr lang="ru-RU"/>
        </a:p>
      </dgm:t>
    </dgm:pt>
    <dgm:pt modelId="{4549E693-A336-4486-BCDE-30AE35685373}" type="pres">
      <dgm:prSet presAssocID="{9CE73F86-3691-4607-ABDE-7C5BE83C9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AF980-06E7-4E9F-9D40-A5B5A2FB9FD3}" type="pres">
      <dgm:prSet presAssocID="{A86CCB7F-4186-495D-B521-F4AA8CD3924F}" presName="parentText" presStyleLbl="node1" presStyleIdx="0" presStyleCnt="8" custScaleY="43725" custLinFactY="-425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F9196-1147-4BEE-9FE1-169AA6EF7C6B}" type="pres">
      <dgm:prSet presAssocID="{54324D48-D6EC-4BFB-905B-06C05D0E106B}" presName="spacer" presStyleCnt="0"/>
      <dgm:spPr/>
      <dgm:t>
        <a:bodyPr/>
        <a:lstStyle/>
        <a:p>
          <a:endParaRPr lang="ru-RU"/>
        </a:p>
      </dgm:t>
    </dgm:pt>
    <dgm:pt modelId="{2B1F6AA6-A70C-4EC7-8CFD-B4510D413425}" type="pres">
      <dgm:prSet presAssocID="{1A6CA25D-6702-4365-AD3D-07C57D644F0D}" presName="parentText" presStyleLbl="node1" presStyleIdx="1" presStyleCnt="8" custScaleY="52189" custLinFactNeighborY="-52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085FF-61B7-4C6A-81DF-F00F719F7174}" type="pres">
      <dgm:prSet presAssocID="{25E293DA-C5ED-4914-BCFF-DD2B44072F84}" presName="spacer" presStyleCnt="0"/>
      <dgm:spPr/>
      <dgm:t>
        <a:bodyPr/>
        <a:lstStyle/>
        <a:p>
          <a:endParaRPr lang="ru-RU"/>
        </a:p>
      </dgm:t>
    </dgm:pt>
    <dgm:pt modelId="{3676461E-0624-441B-AA1D-EF2E9819612C}" type="pres">
      <dgm:prSet presAssocID="{51983F89-713B-456C-83AC-1A8A2C7B4D63}" presName="parentText" presStyleLbl="node1" presStyleIdx="2" presStyleCnt="8" custScaleY="38710" custLinFactNeighborY="-95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B5982-EA39-4F65-99A8-3DC57F031DF7}" type="pres">
      <dgm:prSet presAssocID="{6E692685-1937-40BE-8351-3604F5FA8D8A}" presName="spacer" presStyleCnt="0"/>
      <dgm:spPr/>
      <dgm:t>
        <a:bodyPr/>
        <a:lstStyle/>
        <a:p>
          <a:endParaRPr lang="ru-RU"/>
        </a:p>
      </dgm:t>
    </dgm:pt>
    <dgm:pt modelId="{CC2899C5-F082-40A8-8E45-EFF61B0A3F7E}" type="pres">
      <dgm:prSet presAssocID="{2821B4EF-3074-4F9D-92B0-987FE7499D76}" presName="parentText" presStyleLbl="node1" presStyleIdx="3" presStyleCnt="8" custScaleY="60287" custLinFactY="-58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E9205-9576-4FDC-ACD1-DCE26F198741}" type="pres">
      <dgm:prSet presAssocID="{ECDC6BB5-412F-4796-AB21-7A419EC5522B}" presName="spacer" presStyleCnt="0"/>
      <dgm:spPr/>
      <dgm:t>
        <a:bodyPr/>
        <a:lstStyle/>
        <a:p>
          <a:endParaRPr lang="ru-RU"/>
        </a:p>
      </dgm:t>
    </dgm:pt>
    <dgm:pt modelId="{3FA737F5-E82F-4D6C-B343-CE51B502B9B7}" type="pres">
      <dgm:prSet presAssocID="{FD6E23A4-016F-46A2-82FD-DA6F9080D2FA}" presName="parentText" presStyleLbl="node1" presStyleIdx="4" presStyleCnt="8" custScaleY="40367" custLinFactY="-116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F9382-B0A8-4B2D-96D2-3695CEE9741B}" type="pres">
      <dgm:prSet presAssocID="{80FB5972-BEFC-4B5D-B2D2-C89904E65922}" presName="spacer" presStyleCnt="0"/>
      <dgm:spPr/>
      <dgm:t>
        <a:bodyPr/>
        <a:lstStyle/>
        <a:p>
          <a:endParaRPr lang="ru-RU"/>
        </a:p>
      </dgm:t>
    </dgm:pt>
    <dgm:pt modelId="{A39E5083-891A-401B-8B4B-5D3DF69892A5}" type="pres">
      <dgm:prSet presAssocID="{A7DC5F09-E0A5-4B6A-B03A-CC113FD65A42}" presName="parentText" presStyleLbl="node1" presStyleIdx="5" presStyleCnt="8" custScaleY="52407" custLinFactY="-157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14B61-CFCA-44C2-8647-90F3F767E393}" type="pres">
      <dgm:prSet presAssocID="{D818CEA9-906E-4C76-BB07-2F278C4A2975}" presName="spacer" presStyleCnt="0"/>
      <dgm:spPr/>
    </dgm:pt>
    <dgm:pt modelId="{4781141A-3CEB-4D03-B815-C9101D1E7FCC}" type="pres">
      <dgm:prSet presAssocID="{7A8BF13C-8E6B-4E36-8EE9-9272BEA9A66D}" presName="parentText" presStyleLbl="node1" presStyleIdx="6" presStyleCnt="8" custScaleY="52407" custLinFactY="-196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6E361-F571-4AB1-8019-04F6FD672380}" type="pres">
      <dgm:prSet presAssocID="{6A2325F3-EDDD-4905-A3EF-5DEEA7D61C60}" presName="spacer" presStyleCnt="0"/>
      <dgm:spPr/>
    </dgm:pt>
    <dgm:pt modelId="{28425AB9-421D-42E1-98E1-861B4810CA34}" type="pres">
      <dgm:prSet presAssocID="{C865B425-0F8F-4FE6-BBCF-693D210271CE}" presName="parentText" presStyleLbl="node1" presStyleIdx="7" presStyleCnt="8" custScaleY="52407" custLinFactY="-250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D98FDF-A43B-4DDA-B131-ED59A935426F}" srcId="{9CE73F86-3691-4607-ABDE-7C5BE83C9626}" destId="{1A6CA25D-6702-4365-AD3D-07C57D644F0D}" srcOrd="1" destOrd="0" parTransId="{B00B5AE5-223B-45D6-BE4B-3CF3E82239FB}" sibTransId="{25E293DA-C5ED-4914-BCFF-DD2B44072F84}"/>
    <dgm:cxn modelId="{7DE2A768-8E1B-4628-94F4-0C8B215A60AC}" srcId="{9CE73F86-3691-4607-ABDE-7C5BE83C9626}" destId="{2821B4EF-3074-4F9D-92B0-987FE7499D76}" srcOrd="3" destOrd="0" parTransId="{F40AC3FD-CAE3-4A81-8025-9B9E4ED7FEF2}" sibTransId="{ECDC6BB5-412F-4796-AB21-7A419EC5522B}"/>
    <dgm:cxn modelId="{8BDB6B4A-F187-4AA9-BA1C-98CE2A483877}" srcId="{9CE73F86-3691-4607-ABDE-7C5BE83C9626}" destId="{C865B425-0F8F-4FE6-BBCF-693D210271CE}" srcOrd="7" destOrd="0" parTransId="{6A4275CF-1363-45F3-AC82-4F42AE4561C2}" sibTransId="{DD42301B-5C00-427F-8CA2-C41BDCEE8E16}"/>
    <dgm:cxn modelId="{152495CF-8890-4C04-9595-A995CEF204F2}" type="presOf" srcId="{9CE73F86-3691-4607-ABDE-7C5BE83C9626}" destId="{4549E693-A336-4486-BCDE-30AE35685373}" srcOrd="0" destOrd="0" presId="urn:microsoft.com/office/officeart/2005/8/layout/vList2"/>
    <dgm:cxn modelId="{BE0A6938-9A0B-40B0-B82E-989BA865D5C8}" type="presOf" srcId="{C865B425-0F8F-4FE6-BBCF-693D210271CE}" destId="{28425AB9-421D-42E1-98E1-861B4810CA34}" srcOrd="0" destOrd="0" presId="urn:microsoft.com/office/officeart/2005/8/layout/vList2"/>
    <dgm:cxn modelId="{83828242-5548-4A96-A244-2D5880EF9758}" srcId="{9CE73F86-3691-4607-ABDE-7C5BE83C9626}" destId="{A86CCB7F-4186-495D-B521-F4AA8CD3924F}" srcOrd="0" destOrd="0" parTransId="{F0763DFE-F4FC-4772-8C39-B484DD6BC41B}" sibTransId="{54324D48-D6EC-4BFB-905B-06C05D0E106B}"/>
    <dgm:cxn modelId="{A1ED8C66-F1A5-4EDF-9369-07FA2EA12867}" type="presOf" srcId="{1A6CA25D-6702-4365-AD3D-07C57D644F0D}" destId="{2B1F6AA6-A70C-4EC7-8CFD-B4510D413425}" srcOrd="0" destOrd="0" presId="urn:microsoft.com/office/officeart/2005/8/layout/vList2"/>
    <dgm:cxn modelId="{EA89D7C1-81AD-4C5C-88ED-DD66C880D534}" type="presOf" srcId="{51983F89-713B-456C-83AC-1A8A2C7B4D63}" destId="{3676461E-0624-441B-AA1D-EF2E9819612C}" srcOrd="0" destOrd="0" presId="urn:microsoft.com/office/officeart/2005/8/layout/vList2"/>
    <dgm:cxn modelId="{6242BE02-1D7E-4AB3-A041-283BCF4D2902}" type="presOf" srcId="{7A8BF13C-8E6B-4E36-8EE9-9272BEA9A66D}" destId="{4781141A-3CEB-4D03-B815-C9101D1E7FCC}" srcOrd="0" destOrd="0" presId="urn:microsoft.com/office/officeart/2005/8/layout/vList2"/>
    <dgm:cxn modelId="{EAD72F8E-A768-4489-B4B1-05E57FA8520E}" type="presOf" srcId="{2821B4EF-3074-4F9D-92B0-987FE7499D76}" destId="{CC2899C5-F082-40A8-8E45-EFF61B0A3F7E}" srcOrd="0" destOrd="0" presId="urn:microsoft.com/office/officeart/2005/8/layout/vList2"/>
    <dgm:cxn modelId="{87A01EDD-A655-4939-BBEF-7DA837F2614E}" srcId="{9CE73F86-3691-4607-ABDE-7C5BE83C9626}" destId="{51983F89-713B-456C-83AC-1A8A2C7B4D63}" srcOrd="2" destOrd="0" parTransId="{B5C55BA0-E4AA-4F9B-9633-62C7CA11D44B}" sibTransId="{6E692685-1937-40BE-8351-3604F5FA8D8A}"/>
    <dgm:cxn modelId="{20A17C0B-F55C-4D9D-BEF9-77D6EF8EEF29}" srcId="{9CE73F86-3691-4607-ABDE-7C5BE83C9626}" destId="{7A8BF13C-8E6B-4E36-8EE9-9272BEA9A66D}" srcOrd="6" destOrd="0" parTransId="{07200965-021F-4334-A368-F4E4E5A5D261}" sibTransId="{6A2325F3-EDDD-4905-A3EF-5DEEA7D61C60}"/>
    <dgm:cxn modelId="{2B5E9D64-1961-40C6-B88D-1749550AA831}" srcId="{9CE73F86-3691-4607-ABDE-7C5BE83C9626}" destId="{FD6E23A4-016F-46A2-82FD-DA6F9080D2FA}" srcOrd="4" destOrd="0" parTransId="{419EF14E-C550-4554-B55F-DE78CE92CC16}" sibTransId="{80FB5972-BEFC-4B5D-B2D2-C89904E65922}"/>
    <dgm:cxn modelId="{B32BB61F-BFE1-43C1-97B9-0DE1B6F13CB2}" type="presOf" srcId="{A86CCB7F-4186-495D-B521-F4AA8CD3924F}" destId="{37BAF980-06E7-4E9F-9D40-A5B5A2FB9FD3}" srcOrd="0" destOrd="0" presId="urn:microsoft.com/office/officeart/2005/8/layout/vList2"/>
    <dgm:cxn modelId="{C5456BBD-1BCD-457A-8385-ED91D198E4B6}" type="presOf" srcId="{FD6E23A4-016F-46A2-82FD-DA6F9080D2FA}" destId="{3FA737F5-E82F-4D6C-B343-CE51B502B9B7}" srcOrd="0" destOrd="0" presId="urn:microsoft.com/office/officeart/2005/8/layout/vList2"/>
    <dgm:cxn modelId="{A89D1B22-8664-4E48-854F-8DDDCE16ABF8}" type="presOf" srcId="{A7DC5F09-E0A5-4B6A-B03A-CC113FD65A42}" destId="{A39E5083-891A-401B-8B4B-5D3DF69892A5}" srcOrd="0" destOrd="0" presId="urn:microsoft.com/office/officeart/2005/8/layout/vList2"/>
    <dgm:cxn modelId="{E04B49EC-F7F8-4F4A-8654-8FC35DA2309B}" srcId="{9CE73F86-3691-4607-ABDE-7C5BE83C9626}" destId="{A7DC5F09-E0A5-4B6A-B03A-CC113FD65A42}" srcOrd="5" destOrd="0" parTransId="{D2F0251F-B795-4556-86D7-24470C45C85A}" sibTransId="{D818CEA9-906E-4C76-BB07-2F278C4A2975}"/>
    <dgm:cxn modelId="{BF8F1FEE-8E66-491F-A6DF-6C6D2DFCC318}" type="presParOf" srcId="{4549E693-A336-4486-BCDE-30AE35685373}" destId="{37BAF980-06E7-4E9F-9D40-A5B5A2FB9FD3}" srcOrd="0" destOrd="0" presId="urn:microsoft.com/office/officeart/2005/8/layout/vList2"/>
    <dgm:cxn modelId="{911A5EB5-375D-4C69-BB62-BE85310C7292}" type="presParOf" srcId="{4549E693-A336-4486-BCDE-30AE35685373}" destId="{CF7F9196-1147-4BEE-9FE1-169AA6EF7C6B}" srcOrd="1" destOrd="0" presId="urn:microsoft.com/office/officeart/2005/8/layout/vList2"/>
    <dgm:cxn modelId="{F928410E-D9C6-4FA8-AC82-0E3CE94C85C3}" type="presParOf" srcId="{4549E693-A336-4486-BCDE-30AE35685373}" destId="{2B1F6AA6-A70C-4EC7-8CFD-B4510D413425}" srcOrd="2" destOrd="0" presId="urn:microsoft.com/office/officeart/2005/8/layout/vList2"/>
    <dgm:cxn modelId="{C9C200DF-3938-451E-9626-C1A81DDBB074}" type="presParOf" srcId="{4549E693-A336-4486-BCDE-30AE35685373}" destId="{96B085FF-61B7-4C6A-81DF-F00F719F7174}" srcOrd="3" destOrd="0" presId="urn:microsoft.com/office/officeart/2005/8/layout/vList2"/>
    <dgm:cxn modelId="{10E69BE7-E21B-4235-A273-7AE4247D156A}" type="presParOf" srcId="{4549E693-A336-4486-BCDE-30AE35685373}" destId="{3676461E-0624-441B-AA1D-EF2E9819612C}" srcOrd="4" destOrd="0" presId="urn:microsoft.com/office/officeart/2005/8/layout/vList2"/>
    <dgm:cxn modelId="{67FF9206-E590-4278-BA71-E2E9152E55DE}" type="presParOf" srcId="{4549E693-A336-4486-BCDE-30AE35685373}" destId="{E8EB5982-EA39-4F65-99A8-3DC57F031DF7}" srcOrd="5" destOrd="0" presId="urn:microsoft.com/office/officeart/2005/8/layout/vList2"/>
    <dgm:cxn modelId="{51419564-30C9-4350-9576-E64C96D9A3BC}" type="presParOf" srcId="{4549E693-A336-4486-BCDE-30AE35685373}" destId="{CC2899C5-F082-40A8-8E45-EFF61B0A3F7E}" srcOrd="6" destOrd="0" presId="urn:microsoft.com/office/officeart/2005/8/layout/vList2"/>
    <dgm:cxn modelId="{27518F50-F5D5-4358-BE39-05EC4C7F474B}" type="presParOf" srcId="{4549E693-A336-4486-BCDE-30AE35685373}" destId="{5BEE9205-9576-4FDC-ACD1-DCE26F198741}" srcOrd="7" destOrd="0" presId="urn:microsoft.com/office/officeart/2005/8/layout/vList2"/>
    <dgm:cxn modelId="{AAA7E971-7FB4-4B7E-92E4-816C7C702BBF}" type="presParOf" srcId="{4549E693-A336-4486-BCDE-30AE35685373}" destId="{3FA737F5-E82F-4D6C-B343-CE51B502B9B7}" srcOrd="8" destOrd="0" presId="urn:microsoft.com/office/officeart/2005/8/layout/vList2"/>
    <dgm:cxn modelId="{442A0730-1CE8-4188-B4B7-5BE436EBB373}" type="presParOf" srcId="{4549E693-A336-4486-BCDE-30AE35685373}" destId="{EECF9382-B0A8-4B2D-96D2-3695CEE9741B}" srcOrd="9" destOrd="0" presId="urn:microsoft.com/office/officeart/2005/8/layout/vList2"/>
    <dgm:cxn modelId="{2DC74C3D-4F95-4444-A5DB-3873A9B17415}" type="presParOf" srcId="{4549E693-A336-4486-BCDE-30AE35685373}" destId="{A39E5083-891A-401B-8B4B-5D3DF69892A5}" srcOrd="10" destOrd="0" presId="urn:microsoft.com/office/officeart/2005/8/layout/vList2"/>
    <dgm:cxn modelId="{768ABC6E-FC55-4FB4-9833-76013A7AE79D}" type="presParOf" srcId="{4549E693-A336-4486-BCDE-30AE35685373}" destId="{0FB14B61-CFCA-44C2-8647-90F3F767E393}" srcOrd="11" destOrd="0" presId="urn:microsoft.com/office/officeart/2005/8/layout/vList2"/>
    <dgm:cxn modelId="{A4A446E8-94BF-436E-8A40-48E7FEF4E49C}" type="presParOf" srcId="{4549E693-A336-4486-BCDE-30AE35685373}" destId="{4781141A-3CEB-4D03-B815-C9101D1E7FCC}" srcOrd="12" destOrd="0" presId="urn:microsoft.com/office/officeart/2005/8/layout/vList2"/>
    <dgm:cxn modelId="{C5D57645-560D-4260-BBA5-88DD8EDBAFE3}" type="presParOf" srcId="{4549E693-A336-4486-BCDE-30AE35685373}" destId="{98E6E361-F571-4AB1-8019-04F6FD672380}" srcOrd="13" destOrd="0" presId="urn:microsoft.com/office/officeart/2005/8/layout/vList2"/>
    <dgm:cxn modelId="{5566A69D-A58C-41C9-96D1-3F6CA16E7D2A}" type="presParOf" srcId="{4549E693-A336-4486-BCDE-30AE35685373}" destId="{28425AB9-421D-42E1-98E1-861B4810CA3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BAF980-06E7-4E9F-9D40-A5B5A2FB9FD3}">
      <dsp:nvSpPr>
        <dsp:cNvPr id="0" name=""/>
        <dsp:cNvSpPr/>
      </dsp:nvSpPr>
      <dsp:spPr>
        <a:xfrm>
          <a:off x="0" y="0"/>
          <a:ext cx="4373268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1954 г. введены в эксплуатацию производственные мощности по производству ГФУ, элементного фтора и безводного фтористого водорода</a:t>
          </a:r>
          <a:endParaRPr lang="ru-RU" sz="1200" kern="1200" dirty="0"/>
        </a:p>
      </dsp:txBody>
      <dsp:txXfrm>
        <a:off x="0" y="0"/>
        <a:ext cx="4373268" cy="767520"/>
      </dsp:txXfrm>
    </dsp:sp>
    <dsp:sp modelId="{2B1F6AA6-A70C-4EC7-8CFD-B4510D413425}">
      <dsp:nvSpPr>
        <dsp:cNvPr id="0" name=""/>
        <dsp:cNvSpPr/>
      </dsp:nvSpPr>
      <dsp:spPr>
        <a:xfrm>
          <a:off x="0" y="903534"/>
          <a:ext cx="4373268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1971 г. введено в постоянную эксплуатацию производство оксидов урана</a:t>
          </a:r>
          <a:endParaRPr lang="ru-RU" sz="1200" kern="1200" dirty="0"/>
        </a:p>
      </dsp:txBody>
      <dsp:txXfrm>
        <a:off x="0" y="903534"/>
        <a:ext cx="4373268" cy="767520"/>
      </dsp:txXfrm>
    </dsp:sp>
    <dsp:sp modelId="{3676461E-0624-441B-AA1D-EF2E9819612C}">
      <dsp:nvSpPr>
        <dsp:cNvPr id="0" name=""/>
        <dsp:cNvSpPr/>
      </dsp:nvSpPr>
      <dsp:spPr>
        <a:xfrm>
          <a:off x="0" y="1772499"/>
          <a:ext cx="4373268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1973 г. введено в эксплуатацию производство гексафторида урана методом прямого фторирования оксидов урана</a:t>
          </a:r>
          <a:endParaRPr lang="ru-RU" sz="1200" kern="1200" dirty="0"/>
        </a:p>
      </dsp:txBody>
      <dsp:txXfrm>
        <a:off x="0" y="1772499"/>
        <a:ext cx="4373268" cy="767520"/>
      </dsp:txXfrm>
    </dsp:sp>
    <dsp:sp modelId="{CC2899C5-F082-40A8-8E45-EFF61B0A3F7E}">
      <dsp:nvSpPr>
        <dsp:cNvPr id="0" name=""/>
        <dsp:cNvSpPr/>
      </dsp:nvSpPr>
      <dsp:spPr>
        <a:xfrm>
          <a:off x="0" y="2658099"/>
          <a:ext cx="4373268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1984 г.  введен в эксплуатацию участок переработки урансодержащих жидких, пастообразных и твердых оборотов завода</a:t>
          </a:r>
          <a:endParaRPr lang="ru-RU" sz="1200" kern="1200" dirty="0"/>
        </a:p>
      </dsp:txBody>
      <dsp:txXfrm>
        <a:off x="0" y="2658099"/>
        <a:ext cx="4373268" cy="767520"/>
      </dsp:txXfrm>
    </dsp:sp>
    <dsp:sp modelId="{3FA737F5-E82F-4D6C-B343-CE51B502B9B7}">
      <dsp:nvSpPr>
        <dsp:cNvPr id="0" name=""/>
        <dsp:cNvSpPr/>
      </dsp:nvSpPr>
      <dsp:spPr>
        <a:xfrm>
          <a:off x="0" y="3543699"/>
          <a:ext cx="4373268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2010 г. введена в действие схема переработки сырья марки «Н»</a:t>
          </a:r>
          <a:endParaRPr lang="ru-RU" sz="1200" kern="1200" dirty="0"/>
        </a:p>
      </dsp:txBody>
      <dsp:txXfrm>
        <a:off x="0" y="3543699"/>
        <a:ext cx="4373268" cy="767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BAF980-06E7-4E9F-9D40-A5B5A2FB9FD3}">
      <dsp:nvSpPr>
        <dsp:cNvPr id="0" name=""/>
        <dsp:cNvSpPr/>
      </dsp:nvSpPr>
      <dsp:spPr>
        <a:xfrm>
          <a:off x="0" y="0"/>
          <a:ext cx="6115905" cy="384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2013 г. – ввод в эксплуатацию установки «сухого» гидрофторирования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115905" cy="384710"/>
      </dsp:txXfrm>
    </dsp:sp>
    <dsp:sp modelId="{2B1F6AA6-A70C-4EC7-8CFD-B4510D413425}">
      <dsp:nvSpPr>
        <dsp:cNvPr id="0" name=""/>
        <dsp:cNvSpPr/>
      </dsp:nvSpPr>
      <dsp:spPr>
        <a:xfrm>
          <a:off x="0" y="480741"/>
          <a:ext cx="6115905" cy="459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2014 г. – ввод схемы одновременной наработки ГФУ из сырья различных марок, схемы переработки урансодержащих материалов, исключающей смешение природного и регенерированного урана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0741"/>
        <a:ext cx="6115905" cy="459179"/>
      </dsp:txXfrm>
    </dsp:sp>
    <dsp:sp modelId="{3676461E-0624-441B-AA1D-EF2E9819612C}">
      <dsp:nvSpPr>
        <dsp:cNvPr id="0" name=""/>
        <dsp:cNvSpPr/>
      </dsp:nvSpPr>
      <dsp:spPr>
        <a:xfrm>
          <a:off x="0" y="1017712"/>
          <a:ext cx="6115905" cy="3405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2014 г. – реализация логистической схемы отправки сырьевого ГФУ сторонним потребителям непосредственно с площадки СЗ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17712"/>
        <a:ext cx="6115905" cy="340586"/>
      </dsp:txXfrm>
    </dsp:sp>
    <dsp:sp modelId="{CC2899C5-F082-40A8-8E45-EFF61B0A3F7E}">
      <dsp:nvSpPr>
        <dsp:cNvPr id="0" name=""/>
        <dsp:cNvSpPr/>
      </dsp:nvSpPr>
      <dsp:spPr>
        <a:xfrm>
          <a:off x="0" y="1436069"/>
          <a:ext cx="6115905" cy="5304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2017 г. – реконструкция электролизного производства фтора в рамках проекта «Концентрация конверсионного производства» на площадке АО «СХК»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36069"/>
        <a:ext cx="6115905" cy="530429"/>
      </dsp:txXfrm>
    </dsp:sp>
    <dsp:sp modelId="{3FA737F5-E82F-4D6C-B343-CE51B502B9B7}">
      <dsp:nvSpPr>
        <dsp:cNvPr id="0" name=""/>
        <dsp:cNvSpPr/>
      </dsp:nvSpPr>
      <dsp:spPr>
        <a:xfrm>
          <a:off x="0" y="2050167"/>
          <a:ext cx="6115905" cy="355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– вывод из эксплуатации установки ВОУ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50167"/>
        <a:ext cx="6115905" cy="355165"/>
      </dsp:txXfrm>
    </dsp:sp>
    <dsp:sp modelId="{A39E5083-891A-401B-8B4B-5D3DF69892A5}">
      <dsp:nvSpPr>
        <dsp:cNvPr id="0" name=""/>
        <dsp:cNvSpPr/>
      </dsp:nvSpPr>
      <dsp:spPr>
        <a:xfrm>
          <a:off x="0" y="2504953"/>
          <a:ext cx="6115905" cy="46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– ввод в эксплуатацию установки получения диоксида урана на базе производства оксидов урана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04953"/>
        <a:ext cx="6115905" cy="461097"/>
      </dsp:txXfrm>
    </dsp:sp>
    <dsp:sp modelId="{4781141A-3CEB-4D03-B815-C9101D1E7FCC}">
      <dsp:nvSpPr>
        <dsp:cNvPr id="0" name=""/>
        <dsp:cNvSpPr/>
      </dsp:nvSpPr>
      <dsp:spPr>
        <a:xfrm>
          <a:off x="0" y="3066816"/>
          <a:ext cx="6115905" cy="46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– ввод в опытно-промышленную эксплуатацию замкнутой схемы тепло-</a:t>
          </a:r>
          <a:r>
            <a:rPr lang="ru-RU" sz="1200" kern="1200" dirty="0" err="1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хладообеспечения</a:t>
          </a:r>
          <a:r>
            <a:rPr lang="ru-RU" sz="1200" kern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 производств оксидов урана и </a:t>
          </a:r>
          <a:r>
            <a:rPr lang="ru-RU" sz="1200" kern="1200" dirty="0" err="1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гексафторида</a:t>
          </a:r>
          <a:r>
            <a:rPr lang="ru-RU" sz="1200" kern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 урана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66816"/>
        <a:ext cx="6115905" cy="461097"/>
      </dsp:txXfrm>
    </dsp:sp>
    <dsp:sp modelId="{28425AB9-421D-42E1-98E1-861B4810CA34}">
      <dsp:nvSpPr>
        <dsp:cNvPr id="0" name=""/>
        <dsp:cNvSpPr/>
      </dsp:nvSpPr>
      <dsp:spPr>
        <a:xfrm>
          <a:off x="0" y="3616325"/>
          <a:ext cx="6115905" cy="46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– ввод в эксплуатацию схемы переработки абсорбционных растворов урана производства ГФУ, для проведения НИОКР (работы продолжаются)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16325"/>
        <a:ext cx="6115905" cy="461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2FE32-C798-4F4E-8556-827E1D39EB9D}" type="datetimeFigureOut">
              <a:rPr lang="ru-RU" smtClean="0"/>
              <a:pPr/>
              <a:t>03.07.20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8FB9-15CC-4203-9DF6-3855DEC1E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61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206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03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994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20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20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20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03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06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70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53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64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8FB9-15CC-4203-9DF6-3855DEC1EE6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58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8730856" y="5377658"/>
            <a:ext cx="31963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fld id="{14D38384-7A71-42FD-A8FA-E9EF1AAD0FA2}" type="slidenum">
              <a:rPr lang="ru-RU" sz="11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1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80" t="32381" r="-4361" b="40680"/>
          <a:stretch/>
        </p:blipFill>
        <p:spPr>
          <a:xfrm>
            <a:off x="0" y="1058175"/>
            <a:ext cx="737090" cy="1254574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9144001" cy="1020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54" b="46857"/>
          <a:stretch/>
        </p:blipFill>
        <p:spPr>
          <a:xfrm>
            <a:off x="6030258" y="0"/>
            <a:ext cx="3113745" cy="1019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76" t="1513" r="20843" b="88431"/>
          <a:stretch/>
        </p:blipFill>
        <p:spPr>
          <a:xfrm>
            <a:off x="0" y="5246690"/>
            <a:ext cx="737090" cy="46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8" t="45097" r="86065" b="31852"/>
          <a:stretch/>
        </p:blipFill>
        <p:spPr>
          <a:xfrm>
            <a:off x="8777578" y="2818555"/>
            <a:ext cx="368414" cy="1073532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9680" y="321052"/>
            <a:ext cx="8311175" cy="392415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100000"/>
              </a:lnSpc>
              <a:defRPr sz="21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419682" y="1441078"/>
            <a:ext cx="1011335" cy="253916"/>
          </a:xfrm>
          <a:prstGeom prst="rect">
            <a:avLst/>
          </a:prstGeom>
        </p:spPr>
        <p:txBody>
          <a:bodyPr wrap="square" lIns="68580" tIns="34290" rIns="68580" bIns="3429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419679" y="2007529"/>
            <a:ext cx="123735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80" t="32381" r="-4361" b="40680"/>
          <a:stretch/>
        </p:blipFill>
        <p:spPr>
          <a:xfrm>
            <a:off x="0" y="1058175"/>
            <a:ext cx="737090" cy="1254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76" t="1513" r="20843" b="88431"/>
          <a:stretch/>
        </p:blipFill>
        <p:spPr>
          <a:xfrm>
            <a:off x="0" y="5246690"/>
            <a:ext cx="737090" cy="46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8" t="45097" r="86065" b="31852"/>
          <a:stretch/>
        </p:blipFill>
        <p:spPr>
          <a:xfrm>
            <a:off x="8777578" y="2818555"/>
            <a:ext cx="368414" cy="1073532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9682" y="321052"/>
            <a:ext cx="6675713" cy="392415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100000"/>
              </a:lnSpc>
              <a:defRPr lang="ru-RU" sz="21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419682" y="1441078"/>
            <a:ext cx="1011335" cy="253916"/>
          </a:xfrm>
          <a:prstGeom prst="rect">
            <a:avLst/>
          </a:prstGeom>
        </p:spPr>
        <p:txBody>
          <a:bodyPr wrap="square" lIns="68580" tIns="34290" rIns="68580" bIns="3429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419679" y="2007529"/>
            <a:ext cx="123735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4467" y="-112739"/>
            <a:ext cx="1782056" cy="1260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00D0962-6951-42C9-AAB7-A8419B4562CD}"/>
              </a:ext>
            </a:extLst>
          </p:cNvPr>
          <p:cNvSpPr/>
          <p:nvPr userDrawn="1"/>
        </p:nvSpPr>
        <p:spPr>
          <a:xfrm>
            <a:off x="8730856" y="5377658"/>
            <a:ext cx="31963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fld id="{14D38384-7A71-42FD-A8FA-E9EF1AAD0FA2}" type="slidenum">
              <a:rPr lang="ru-RU" sz="11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1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9144001" cy="1020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80" t="32381" r="-4361" b="40680"/>
          <a:stretch/>
        </p:blipFill>
        <p:spPr>
          <a:xfrm>
            <a:off x="0" y="1058175"/>
            <a:ext cx="737090" cy="1254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76" t="1513" r="20843" b="88431"/>
          <a:stretch/>
        </p:blipFill>
        <p:spPr>
          <a:xfrm>
            <a:off x="0" y="5246690"/>
            <a:ext cx="737090" cy="46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8" t="45097" r="86065" b="31852"/>
          <a:stretch/>
        </p:blipFill>
        <p:spPr>
          <a:xfrm>
            <a:off x="8777578" y="2818555"/>
            <a:ext cx="368414" cy="1073532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9679" y="321052"/>
            <a:ext cx="6774627" cy="392415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100000"/>
              </a:lnSpc>
              <a:defRPr lang="ru-RU" sz="21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419682" y="1441078"/>
            <a:ext cx="1011335" cy="253916"/>
          </a:xfrm>
          <a:prstGeom prst="rect">
            <a:avLst/>
          </a:prstGeom>
        </p:spPr>
        <p:txBody>
          <a:bodyPr wrap="square" lIns="68580" tIns="34290" rIns="68580" bIns="3429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419679" y="2007529"/>
            <a:ext cx="1237358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7144467" y="-120001"/>
            <a:ext cx="1782056" cy="1260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2077ADA-551A-4656-A047-B811D4148796}"/>
              </a:ext>
            </a:extLst>
          </p:cNvPr>
          <p:cNvSpPr/>
          <p:nvPr userDrawn="1"/>
        </p:nvSpPr>
        <p:spPr>
          <a:xfrm>
            <a:off x="8730856" y="5377658"/>
            <a:ext cx="31963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fld id="{14D38384-7A71-42FD-A8FA-E9EF1AAD0FA2}" type="slidenum">
              <a:rPr lang="ru-RU" sz="11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1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72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572" y="2415000"/>
            <a:ext cx="3564431" cy="33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45" y="465506"/>
            <a:ext cx="1863000" cy="138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420146" y="5069881"/>
            <a:ext cx="123735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420146" y="2139356"/>
            <a:ext cx="202106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420147" y="2665140"/>
            <a:ext cx="220203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7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0270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4813663" y="5069881"/>
            <a:ext cx="123735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4813663" y="2139356"/>
            <a:ext cx="202106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4813666" y="2665140"/>
            <a:ext cx="220203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7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4376"/>
            <a:ext cx="4415246" cy="3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10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572" y="2415000"/>
            <a:ext cx="3564431" cy="330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420147" y="2588196"/>
            <a:ext cx="220203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7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75" r:id="rId4"/>
    <p:sldLayoutId id="2147483682" r:id="rId5"/>
    <p:sldLayoutId id="214748368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4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diagramDrawing" Target="../diagrams/drawing2.xml"/><Relationship Id="rId5" Type="http://schemas.openxmlformats.org/officeDocument/2006/relationships/image" Target="../media/image1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20145" y="5069882"/>
            <a:ext cx="2389729" cy="284693"/>
          </a:xfrm>
        </p:spPr>
        <p:txBody>
          <a:bodyPr/>
          <a:lstStyle/>
          <a:p>
            <a:r>
              <a:rPr lang="ru-RU" dirty="0" smtClean="0"/>
              <a:t>29 мая 2025 года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420146" y="4097272"/>
            <a:ext cx="8628604" cy="62324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Montserrat" panose="020B0604020202020204" charset="-52"/>
              </a:rPr>
              <a:t>С.Г. Пименов</a:t>
            </a:r>
            <a:endParaRPr lang="ru-RU" b="1" dirty="0">
              <a:latin typeface="Montserrat" panose="020B0604020202020204" charset="-52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Montserrat" panose="020B0604020202020204" charset="-52"/>
              </a:rPr>
              <a:t>аспирант гр. </a:t>
            </a:r>
            <a:r>
              <a:rPr lang="ru-RU" b="1" dirty="0" smtClean="0">
                <a:latin typeface="Montserrat" panose="020B0604020202020204" charset="-52"/>
              </a:rPr>
              <a:t>Д-541</a:t>
            </a:r>
            <a:endParaRPr lang="ru-RU" b="1" dirty="0">
              <a:latin typeface="Montserrat" panose="020B060402020202020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201073" y="2442892"/>
            <a:ext cx="8342853" cy="979755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Моя научная работа </a:t>
            </a:r>
          </a:p>
          <a:p>
            <a:pPr>
              <a:lnSpc>
                <a:spcPts val="3300"/>
              </a:lnSpc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образовательном процессе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29" t="19928" r="59450" b="62454"/>
          <a:stretch/>
        </p:blipFill>
        <p:spPr bwMode="auto">
          <a:xfrm>
            <a:off x="2383599" y="547663"/>
            <a:ext cx="2371322" cy="9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Информационно-аналитический отдел\Презентации\2022\1645084211_logotip-sti-niyau-mifi-sokraschennaya-vers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95275"/>
            <a:ext cx="3133725" cy="152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1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85790" y="402912"/>
            <a:ext cx="6653186" cy="316404"/>
          </a:xfrm>
        </p:spPr>
        <p:txBody>
          <a:bodyPr/>
          <a:lstStyle/>
          <a:p>
            <a:r>
              <a:rPr lang="ru-RU" sz="2000" dirty="0"/>
              <a:t>Схема размещения объектов «Конверсия»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7901" y="1921180"/>
            <a:ext cx="709613" cy="352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5539" y="1549705"/>
            <a:ext cx="490537" cy="433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057407" y="5108381"/>
            <a:ext cx="1165429" cy="27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00" kern="0" dirty="0">
                <a:solidFill>
                  <a:srgbClr val="212121"/>
                </a:solidFill>
                <a:latin typeface="Arial Narrow" panose="020B0606020202030204" pitchFamily="34" charset="0"/>
              </a:rPr>
              <a:t>– тех. перевооружение</a:t>
            </a:r>
            <a:endParaRPr lang="en-US" altLang="ru-RU" sz="1000" kern="0" dirty="0">
              <a:solidFill>
                <a:srgbClr val="21212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420759" y="5108381"/>
            <a:ext cx="1222843" cy="27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00" kern="0" dirty="0">
                <a:solidFill>
                  <a:srgbClr val="212121"/>
                </a:solidFill>
              </a:rPr>
              <a:t> </a:t>
            </a:r>
            <a:r>
              <a:rPr lang="ru-RU" altLang="ru-RU" sz="1000" kern="0" dirty="0">
                <a:solidFill>
                  <a:srgbClr val="212121"/>
                </a:solidFill>
                <a:latin typeface="Arial Narrow" panose="020B0606020202030204" pitchFamily="34" charset="0"/>
              </a:rPr>
              <a:t>– новое строительство</a:t>
            </a:r>
            <a:endParaRPr lang="ru-RU" altLang="ru-RU" sz="1000" kern="0" baseline="-25000" dirty="0">
              <a:solidFill>
                <a:srgbClr val="21212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6901" y="5192932"/>
            <a:ext cx="260147" cy="15478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31048" y="5192932"/>
            <a:ext cx="260147" cy="1547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3605" y="1288561"/>
            <a:ext cx="8650171" cy="4050814"/>
            <a:chOff x="233604" y="870436"/>
            <a:chExt cx="8650171" cy="405081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803748" y="942290"/>
              <a:ext cx="5769752" cy="3504450"/>
              <a:chOff x="2116360" y="725896"/>
              <a:chExt cx="5144528" cy="3799452"/>
            </a:xfrm>
          </p:grpSpPr>
          <p:pic>
            <p:nvPicPr>
              <p:cNvPr id="26" name="E27CE176-2D08-483C-ACB7-9BC635B115C3" descr="E27CE176-2D08-483C-ACB7-9BC635B115C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6360" y="725896"/>
                <a:ext cx="5144528" cy="3799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Прямоугольник 26"/>
              <p:cNvSpPr/>
              <p:nvPr/>
            </p:nvSpPr>
            <p:spPr>
              <a:xfrm rot="5400000">
                <a:off x="4895852" y="1528856"/>
                <a:ext cx="197640" cy="32146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rot="5400000">
                <a:off x="4525567" y="1537190"/>
                <a:ext cx="197640" cy="304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 rot="5400000">
                <a:off x="3761444" y="1482872"/>
                <a:ext cx="174184" cy="2947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443412" y="2633242"/>
                <a:ext cx="180975" cy="9338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652963" y="2633242"/>
                <a:ext cx="180975" cy="9338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902372" y="2557042"/>
                <a:ext cx="383878" cy="9338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258742" y="2252754"/>
                <a:ext cx="213245" cy="20425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 rot="5400000">
                <a:off x="5210587" y="1602659"/>
                <a:ext cx="84907" cy="695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 rot="5400000">
                <a:off x="4516554" y="1823864"/>
                <a:ext cx="118830" cy="20796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5626100" y="1666249"/>
                <a:ext cx="92075" cy="11485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 rot="2541377">
                <a:off x="4954443" y="3464936"/>
                <a:ext cx="153362" cy="8003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Прямоугольная выноска 58"/>
            <p:cNvSpPr>
              <a:spLocks noChangeArrowheads="1"/>
            </p:cNvSpPr>
            <p:nvPr/>
          </p:nvSpPr>
          <p:spPr bwMode="auto">
            <a:xfrm>
              <a:off x="246305" y="1702420"/>
              <a:ext cx="1184400" cy="380522"/>
            </a:xfrm>
            <a:prstGeom prst="wedgeRectCallout">
              <a:avLst>
                <a:gd name="adj1" fmla="val 316872"/>
                <a:gd name="adj2" fmla="val -1249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Аффинаж «Н»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(здание 50в)</a:t>
              </a:r>
            </a:p>
          </p:txBody>
        </p:sp>
        <p:sp>
          <p:nvSpPr>
            <p:cNvPr id="16" name="Прямоугольная выноска 58"/>
            <p:cNvSpPr>
              <a:spLocks noChangeArrowheads="1"/>
            </p:cNvSpPr>
            <p:nvPr/>
          </p:nvSpPr>
          <p:spPr bwMode="auto">
            <a:xfrm>
              <a:off x="246305" y="4313057"/>
              <a:ext cx="1184400" cy="385943"/>
            </a:xfrm>
            <a:prstGeom prst="wedgeRectCallout">
              <a:avLst>
                <a:gd name="adj1" fmla="val 268331"/>
                <a:gd name="adj2" fmla="val -46983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Таможенная площадка 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(площадка Т5)</a:t>
              </a:r>
            </a:p>
          </p:txBody>
        </p:sp>
        <p:sp>
          <p:nvSpPr>
            <p:cNvPr id="17" name="Прямоугольная выноска 58"/>
            <p:cNvSpPr>
              <a:spLocks noChangeArrowheads="1"/>
            </p:cNvSpPr>
            <p:nvPr/>
          </p:nvSpPr>
          <p:spPr bwMode="auto">
            <a:xfrm>
              <a:off x="246305" y="933936"/>
              <a:ext cx="1182648" cy="326000"/>
            </a:xfrm>
            <a:prstGeom prst="wedgeRectCallout">
              <a:avLst>
                <a:gd name="adj1" fmla="val 245682"/>
                <a:gd name="adj2" fmla="val 20338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Склад уранового сырья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(склад 7г)</a:t>
              </a:r>
            </a:p>
          </p:txBody>
        </p:sp>
        <p:sp>
          <p:nvSpPr>
            <p:cNvPr id="18" name="Прямоугольная выноска 58"/>
            <p:cNvSpPr>
              <a:spLocks noChangeArrowheads="1"/>
            </p:cNvSpPr>
            <p:nvPr/>
          </p:nvSpPr>
          <p:spPr bwMode="auto">
            <a:xfrm>
              <a:off x="7699375" y="3916429"/>
              <a:ext cx="1184400" cy="421370"/>
            </a:xfrm>
            <a:prstGeom prst="wedgeRectCallout">
              <a:avLst>
                <a:gd name="adj1" fmla="val -320706"/>
                <a:gd name="adj2" fmla="val -32954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Склад азотной кислоты </a:t>
              </a:r>
              <a:endParaRPr lang="en-US" altLang="ru-RU" sz="900" kern="0" dirty="0">
                <a:solidFill>
                  <a:srgbClr val="212121"/>
                </a:solidFill>
                <a:latin typeface="Arial Narrow" panose="020B0606020202030204" pitchFamily="34" charset="0"/>
              </a:endParaRP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</a:t>
              </a: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склад 6в) </a:t>
              </a:r>
            </a:p>
          </p:txBody>
        </p:sp>
        <p:sp>
          <p:nvSpPr>
            <p:cNvPr id="19" name="Прямоугольная выноска 58"/>
            <p:cNvSpPr>
              <a:spLocks noChangeArrowheads="1"/>
            </p:cNvSpPr>
            <p:nvPr/>
          </p:nvSpPr>
          <p:spPr bwMode="auto">
            <a:xfrm>
              <a:off x="7673975" y="3321289"/>
              <a:ext cx="1184400" cy="385563"/>
            </a:xfrm>
            <a:prstGeom prst="wedgeRectCallout">
              <a:avLst>
                <a:gd name="adj1" fmla="val -297002"/>
                <a:gd name="adj2" fmla="val -19789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Гомогенизации «РТ»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(корпус 6б)</a:t>
              </a:r>
            </a:p>
          </p:txBody>
        </p:sp>
        <p:sp>
          <p:nvSpPr>
            <p:cNvPr id="20" name="Прямоугольная выноска 58"/>
            <p:cNvSpPr>
              <a:spLocks noChangeArrowheads="1"/>
            </p:cNvSpPr>
            <p:nvPr/>
          </p:nvSpPr>
          <p:spPr bwMode="auto">
            <a:xfrm>
              <a:off x="7667625" y="1383026"/>
              <a:ext cx="1184400" cy="302310"/>
            </a:xfrm>
            <a:prstGeom prst="wedgeRectCallout">
              <a:avLst>
                <a:gd name="adj1" fmla="val -247988"/>
                <a:gd name="adj2" fmla="val 7817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Компрессорная станция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ВК-5 (контейнер)</a:t>
              </a:r>
            </a:p>
          </p:txBody>
        </p:sp>
        <p:sp>
          <p:nvSpPr>
            <p:cNvPr id="21" name="Прямоугольная выноска 58"/>
            <p:cNvSpPr>
              <a:spLocks noChangeArrowheads="1"/>
            </p:cNvSpPr>
            <p:nvPr/>
          </p:nvSpPr>
          <p:spPr bwMode="auto">
            <a:xfrm>
              <a:off x="246304" y="2525426"/>
              <a:ext cx="1184400" cy="451332"/>
            </a:xfrm>
            <a:prstGeom prst="wedgeRectCallout">
              <a:avLst>
                <a:gd name="adj1" fmla="val 316124"/>
                <a:gd name="adj2" fmla="val -1552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Склад органики и реагентов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(склад 5/27)</a:t>
              </a:r>
            </a:p>
          </p:txBody>
        </p:sp>
        <p:sp>
          <p:nvSpPr>
            <p:cNvPr id="22" name="Прямоугольная выноска 58"/>
            <p:cNvSpPr>
              <a:spLocks noChangeArrowheads="1"/>
            </p:cNvSpPr>
            <p:nvPr/>
          </p:nvSpPr>
          <p:spPr bwMode="auto">
            <a:xfrm>
              <a:off x="7667625" y="1745819"/>
              <a:ext cx="1196976" cy="606937"/>
            </a:xfrm>
            <a:prstGeom prst="wedgeRectCallout">
              <a:avLst>
                <a:gd name="adj1" fmla="val -190587"/>
                <a:gd name="adj2" fmla="val -3011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6350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Вторая линия производства ДОУ и ТФУ «Н»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(здание 50а)</a:t>
              </a:r>
            </a:p>
          </p:txBody>
        </p:sp>
        <p:sp>
          <p:nvSpPr>
            <p:cNvPr id="23" name="Прямоугольная выноска 58"/>
            <p:cNvSpPr>
              <a:spLocks noChangeArrowheads="1"/>
            </p:cNvSpPr>
            <p:nvPr/>
          </p:nvSpPr>
          <p:spPr bwMode="auto">
            <a:xfrm>
              <a:off x="7667625" y="870436"/>
              <a:ext cx="1184276" cy="458457"/>
            </a:xfrm>
            <a:prstGeom prst="wedgeRectCallout">
              <a:avLst>
                <a:gd name="adj1" fmla="val -274006"/>
                <a:gd name="adj2" fmla="val 15092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Денитрация АЗКР «РТ»,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получение ГФУ «РТ»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(корпус 1а)</a:t>
              </a:r>
            </a:p>
          </p:txBody>
        </p:sp>
        <p:sp>
          <p:nvSpPr>
            <p:cNvPr id="24" name="Прямоугольная выноска 58"/>
            <p:cNvSpPr>
              <a:spLocks noChangeArrowheads="1"/>
            </p:cNvSpPr>
            <p:nvPr/>
          </p:nvSpPr>
          <p:spPr bwMode="auto">
            <a:xfrm>
              <a:off x="7038975" y="4499880"/>
              <a:ext cx="1184400" cy="421370"/>
            </a:xfrm>
            <a:prstGeom prst="wedgeRectCallout">
              <a:avLst>
                <a:gd name="adj1" fmla="val -217231"/>
                <a:gd name="adj2" fmla="val -28433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Трансформаторная подстанция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ТП-17</a:t>
              </a:r>
            </a:p>
          </p:txBody>
        </p:sp>
        <p:sp>
          <p:nvSpPr>
            <p:cNvPr id="25" name="Прямоугольная выноска 58"/>
            <p:cNvSpPr>
              <a:spLocks noChangeArrowheads="1"/>
            </p:cNvSpPr>
            <p:nvPr/>
          </p:nvSpPr>
          <p:spPr bwMode="auto">
            <a:xfrm>
              <a:off x="233604" y="3419242"/>
              <a:ext cx="1184400" cy="451332"/>
            </a:xfrm>
            <a:prstGeom prst="wedgeRectCallout">
              <a:avLst>
                <a:gd name="adj1" fmla="val 294678"/>
                <a:gd name="adj2" fmla="val -26778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Площадка разгрузки 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контейнеров  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(пл. 5/26)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882098" y="2724738"/>
            <a:ext cx="172000" cy="738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ая выноска 58"/>
          <p:cNvSpPr>
            <a:spLocks noChangeArrowheads="1"/>
          </p:cNvSpPr>
          <p:nvPr/>
        </p:nvSpPr>
        <p:spPr bwMode="auto">
          <a:xfrm>
            <a:off x="7680325" y="2847905"/>
            <a:ext cx="1184400" cy="330922"/>
          </a:xfrm>
          <a:prstGeom prst="wedgeRectCallout">
            <a:avLst>
              <a:gd name="adj1" fmla="val -195250"/>
              <a:gd name="adj2" fmla="val -76368"/>
            </a:avLst>
          </a:prstGeom>
          <a:solidFill>
            <a:schemeClr val="accent6">
              <a:lumMod val="20000"/>
              <a:lumOff val="80000"/>
            </a:schemeClr>
          </a:solidFill>
          <a:ln w="6350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900" kern="0" dirty="0">
                <a:solidFill>
                  <a:srgbClr val="212121"/>
                </a:solidFill>
                <a:latin typeface="Arial Narrow" panose="020B0606020202030204" pitchFamily="34" charset="0"/>
              </a:rPr>
              <a:t>Трансформаторная подстанция ТП-22</a:t>
            </a:r>
          </a:p>
        </p:txBody>
      </p:sp>
      <p:sp>
        <p:nvSpPr>
          <p:cNvPr id="40" name="Прямоугольная выноска 58"/>
          <p:cNvSpPr>
            <a:spLocks noChangeArrowheads="1"/>
          </p:cNvSpPr>
          <p:nvPr/>
        </p:nvSpPr>
        <p:spPr bwMode="auto">
          <a:xfrm>
            <a:off x="7686675" y="3286055"/>
            <a:ext cx="1184400" cy="299172"/>
          </a:xfrm>
          <a:prstGeom prst="wedgeRectCallout">
            <a:avLst>
              <a:gd name="adj1" fmla="val -220448"/>
              <a:gd name="adj2" fmla="val -239803"/>
            </a:avLst>
          </a:prstGeom>
          <a:solidFill>
            <a:schemeClr val="accent6">
              <a:lumMod val="20000"/>
              <a:lumOff val="80000"/>
            </a:schemeClr>
          </a:solidFill>
          <a:ln w="6350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900" kern="0" dirty="0">
                <a:solidFill>
                  <a:srgbClr val="212121"/>
                </a:solidFill>
                <a:latin typeface="Arial Narrow" panose="020B0606020202030204" pitchFamily="34" charset="0"/>
              </a:rPr>
              <a:t>Кислородная станция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900" kern="0" dirty="0">
                <a:solidFill>
                  <a:srgbClr val="212121"/>
                </a:solidFill>
                <a:latin typeface="Arial Narrow" panose="020B0606020202030204" pitchFamily="34" charset="0"/>
              </a:rPr>
              <a:t>КС1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659848" y="2661237"/>
            <a:ext cx="144000" cy="7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07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141282" y="1136535"/>
            <a:ext cx="6679590" cy="412782"/>
          </a:xfrm>
          <a:prstGeom prst="rect">
            <a:avLst/>
          </a:prstGeom>
        </p:spPr>
        <p:txBody>
          <a:bodyPr/>
          <a:lstStyle>
            <a:lvl1pPr algn="l" defTabSz="856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00" b="1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800" dirty="0"/>
              <a:t>Решения и технологии проекта ИП «Эко-конверсия»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5295195"/>
              </p:ext>
            </p:extLst>
          </p:nvPr>
        </p:nvGraphicFramePr>
        <p:xfrm>
          <a:off x="376173" y="1711710"/>
          <a:ext cx="8641671" cy="19925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9720">
                  <a:extLst>
                    <a:ext uri="{9D8B030D-6E8A-4147-A177-3AD203B41FA5}">
                      <a16:colId xmlns:a16="http://schemas.microsoft.com/office/drawing/2014/main" xmlns="" val="2841983521"/>
                    </a:ext>
                  </a:extLst>
                </a:gridCol>
                <a:gridCol w="2364024">
                  <a:extLst>
                    <a:ext uri="{9D8B030D-6E8A-4147-A177-3AD203B41FA5}">
                      <a16:colId xmlns:a16="http://schemas.microsoft.com/office/drawing/2014/main" xmlns="" val="1288914922"/>
                    </a:ext>
                  </a:extLst>
                </a:gridCol>
                <a:gridCol w="5617927">
                  <a:extLst>
                    <a:ext uri="{9D8B030D-6E8A-4147-A177-3AD203B41FA5}">
                      <a16:colId xmlns:a16="http://schemas.microsoft.com/office/drawing/2014/main" xmlns="" val="1991724800"/>
                    </a:ext>
                  </a:extLst>
                </a:gridCol>
              </a:tblGrid>
              <a:tr h="1775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этапа</a:t>
                      </a:r>
                    </a:p>
                  </a:txBody>
                  <a:tcPr marL="91445" marR="91445" marT="45693" marB="456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2" marR="36002" marT="35986" marB="359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 и технологии</a:t>
                      </a:r>
                    </a:p>
                  </a:txBody>
                  <a:tcPr marL="36002" marR="36002" marT="35986" marB="35986" anchor="ctr"/>
                </a:tc>
                <a:extLst>
                  <a:ext uri="{0D108BD9-81ED-4DB2-BD59-A6C34878D82A}">
                    <a16:rowId xmlns:a16="http://schemas.microsoft.com/office/drawing/2014/main" xmlns="" val="410283898"/>
                  </a:ext>
                </a:extLst>
              </a:tr>
              <a:tr h="1701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43" marR="91443" marT="45740" marB="457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объектов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аффинажа «РТ»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Применяются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существующие технологии: р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астворение уранового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сырья марки «РТ», 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ффинаж уранового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сырья в центробежных экстракторах</a:t>
                      </a: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92331"/>
                  </a:ext>
                </a:extLst>
              </a:tr>
              <a:tr h="3122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43" marR="91443" marT="45740" marB="457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объектов по отверждению ЖРО «Н» и «РТ», исключению подземного захоронения ЖРО</a:t>
                      </a:r>
                      <a:endParaRPr lang="ru-RU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Получение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концентратов урана (КУПО) из рафинатов аффинажного производства и уранфторсодержащих оборотов марки «Н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с последующим направлением их 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ПАО «ППГХО»</a:t>
                      </a:r>
                      <a:endParaRPr lang="ru-RU" sz="1200" b="0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Переработка рафинатов аффинажа и уранфторсодержащих оборотов марки «РТ» с получением твердых радиоактивных отходов с последующим их направлением во ФГУП «НО «РАО»</a:t>
                      </a: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3992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810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7066857"/>
              </p:ext>
            </p:extLst>
          </p:nvPr>
        </p:nvGraphicFramePr>
        <p:xfrm>
          <a:off x="142908" y="1657081"/>
          <a:ext cx="8641671" cy="31660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9720">
                  <a:extLst>
                    <a:ext uri="{9D8B030D-6E8A-4147-A177-3AD203B41FA5}">
                      <a16:colId xmlns:a16="http://schemas.microsoft.com/office/drawing/2014/main" xmlns="" val="2841983521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xmlns="" val="1288914922"/>
                    </a:ext>
                  </a:extLst>
                </a:gridCol>
                <a:gridCol w="5114926">
                  <a:extLst>
                    <a:ext uri="{9D8B030D-6E8A-4147-A177-3AD203B41FA5}">
                      <a16:colId xmlns:a16="http://schemas.microsoft.com/office/drawing/2014/main" xmlns="" val="1991724800"/>
                    </a:ext>
                  </a:extLst>
                </a:gridCol>
              </a:tblGrid>
              <a:tr h="13933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этапа</a:t>
                      </a:r>
                    </a:p>
                  </a:txBody>
                  <a:tcPr marL="91445" marR="91445" marT="45693" marB="456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2" marR="36002" marT="35986" marB="359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 и технологии</a:t>
                      </a:r>
                    </a:p>
                  </a:txBody>
                  <a:tcPr marL="36002" marR="36002" marT="35986" marB="35986" anchor="ctr"/>
                </a:tc>
                <a:extLst>
                  <a:ext uri="{0D108BD9-81ED-4DB2-BD59-A6C34878D82A}">
                    <a16:rowId xmlns:a16="http://schemas.microsoft.com/office/drawing/2014/main" xmlns="" val="410283898"/>
                  </a:ext>
                </a:extLst>
              </a:tr>
              <a:tr h="4453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43" marR="91443" marT="45740" marB="457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мощности конверсии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18 000 т</a:t>
                      </a: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/год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1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мощности производства за счет создания дополнительной нитки производства ГФУ с использованием существующих технологий: получение закиси-окиси из </a:t>
                      </a:r>
                      <a:r>
                        <a:rPr lang="ru-RU" sz="11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полиуранатов аммония</a:t>
                      </a:r>
                      <a:r>
                        <a:rPr lang="ru-RU" sz="11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последующим фторированием </a:t>
                      </a:r>
                      <a:r>
                        <a:rPr lang="ru-RU" sz="11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закиси-окиси элементным фтором до гексафторида урана.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Увеличение мощности существующего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производства фтора за счет увеличения парка электролизеров</a:t>
                      </a:r>
                      <a:endParaRPr lang="ru-RU" sz="1100" b="0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92331"/>
                  </a:ext>
                </a:extLst>
              </a:tr>
              <a:tr h="153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43" marR="91443" marT="45740" marB="457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Перенос аффинажного производства с РХЗ на СЗ</a:t>
                      </a:r>
                      <a:endParaRPr lang="ru-RU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Применяются существующие</a:t>
                      </a:r>
                      <a:r>
                        <a:rPr lang="ru-RU" sz="11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технологии: р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астворение концентратов</a:t>
                      </a:r>
                      <a:r>
                        <a:rPr lang="ru-RU" sz="11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природного урана, экстракционный аффинаж урана в колоннах</a:t>
                      </a:r>
                    </a:p>
                  </a:txBody>
                  <a:tcPr marL="3600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3992136"/>
                  </a:ext>
                </a:extLst>
              </a:tr>
              <a:tr h="487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мощности конверсии</a:t>
                      </a:r>
                      <a:b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20 000 т</a:t>
                      </a:r>
                      <a:r>
                        <a:rPr kumimoji="0" lang="en-US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«Н»</a:t>
                      </a:r>
                    </a:p>
                  </a:txBody>
                  <a:tcPr marL="36000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1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мощности производства за счет создания дополнительной нитки производства ГФУ.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1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Рассматриваются 2 варианта обеспечения фтором: проектирование и сооружение серии электролизеров либо гидрофторирование оксидов урана. Решение принимается в 2025 году на основании результатов НИОКР на существующей установке получения диоксида урана и его гидрофторирования с получением тетрафторида урана</a:t>
                      </a:r>
                    </a:p>
                  </a:txBody>
                  <a:tcPr marL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9276827"/>
                  </a:ext>
                </a:extLst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889356" y="1108542"/>
            <a:ext cx="6679590" cy="412782"/>
          </a:xfrm>
          <a:prstGeom prst="rect">
            <a:avLst/>
          </a:prstGeom>
        </p:spPr>
        <p:txBody>
          <a:bodyPr/>
          <a:lstStyle>
            <a:lvl1pPr algn="l" defTabSz="856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00" b="1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800" dirty="0"/>
              <a:t>Решения и технологии проекта ИП «Конверсия»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95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328746"/>
            <a:ext cx="8311175" cy="377026"/>
          </a:xfrm>
        </p:spPr>
        <p:txBody>
          <a:bodyPr/>
          <a:lstStyle/>
          <a:p>
            <a:r>
              <a:rPr lang="ru-RU" sz="2000" dirty="0"/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795" y="1192899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Лекционное занятие по теме </a:t>
            </a:r>
            <a:r>
              <a:rPr lang="ru-RU" dirty="0" smtClean="0"/>
              <a:t>«Комплексная оптимизация конверсионного производства» </a:t>
            </a:r>
            <a:r>
              <a:rPr lang="ru-RU" dirty="0"/>
              <a:t>позволит слушателям получить необходимую информацию </a:t>
            </a:r>
            <a:r>
              <a:rPr lang="ru-RU" dirty="0" smtClean="0"/>
              <a:t>о существующих технологиях конверсионного производства АО «СХК» и принятых научных и технологических решениях для реализации поставленных стратегий проектов «Конверсия», «Эко-конверсия».</a:t>
            </a:r>
            <a:endParaRPr lang="ru-RU" dirty="0"/>
          </a:p>
          <a:p>
            <a:pPr algn="just"/>
            <a:r>
              <a:rPr lang="ru-RU" dirty="0"/>
              <a:t>Проведение таких занятий является эффективным инструментом для повышения знаний и навыков в области </a:t>
            </a:r>
            <a:r>
              <a:rPr lang="ru-RU" dirty="0" smtClean="0"/>
              <a:t>конверсионных технологий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Рекомендации:</a:t>
            </a:r>
            <a:endParaRPr lang="ru-RU" dirty="0"/>
          </a:p>
          <a:p>
            <a:pPr algn="just"/>
            <a:r>
              <a:rPr lang="ru-RU" dirty="0"/>
              <a:t>1. При проведении лекционного занятия следует уделить должное внимание выбору методов, которые наиболее подходят для конкретной аудитории и обеспечат наилучшее понимание материала.</a:t>
            </a:r>
          </a:p>
          <a:p>
            <a:pPr algn="just"/>
            <a:r>
              <a:rPr lang="ru-RU" dirty="0"/>
              <a:t>2. Хорошо подготовленный и структурированный материал поможет эффективно передать информацию и облегчить дальнейшую работу.</a:t>
            </a:r>
          </a:p>
          <a:p>
            <a:pPr algn="just"/>
            <a:r>
              <a:rPr lang="ru-RU" dirty="0"/>
              <a:t>3. Тесное взаимодействие с участниками и обратная связь являются ключевыми компонентами успешного проведения лекционного занятия.</a:t>
            </a:r>
          </a:p>
          <a:p>
            <a:pPr algn="just"/>
            <a:r>
              <a:rPr lang="ru-RU" b="1" dirty="0"/>
              <a:t>Планы на будущее:</a:t>
            </a:r>
            <a:endParaRPr lang="ru-RU" dirty="0"/>
          </a:p>
          <a:p>
            <a:pPr algn="just"/>
            <a:r>
              <a:rPr lang="ru-RU" dirty="0"/>
              <a:t>Обогащение материала занятия </a:t>
            </a:r>
            <a:r>
              <a:rPr lang="ru-RU" dirty="0" smtClean="0"/>
              <a:t>новой информацией, получаемой в результате реализации этапов проектов  «Конверсия», «Эко-конверсия».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721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22" y="2734488"/>
            <a:ext cx="8311175" cy="377026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18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328746"/>
            <a:ext cx="8311175" cy="377026"/>
          </a:xfrm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altLang="ru-RU" sz="2000" dirty="0"/>
              <a:t>Общие сведения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097975"/>
            <a:ext cx="8496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Название занятия: </a:t>
            </a:r>
            <a:r>
              <a:rPr lang="ru-RU" sz="1600" dirty="0" smtClean="0"/>
              <a:t>Комплексная оптимизация конверсионного производства на АО «СХК»</a:t>
            </a:r>
          </a:p>
          <a:p>
            <a:endParaRPr lang="ru-RU" sz="1600" dirty="0" smtClean="0"/>
          </a:p>
          <a:p>
            <a:r>
              <a:rPr lang="ru-RU" sz="1600" b="1" dirty="0" smtClean="0"/>
              <a:t>Вид занятия: </a:t>
            </a:r>
            <a:r>
              <a:rPr lang="ru-RU" sz="1600" dirty="0"/>
              <a:t>Л</a:t>
            </a:r>
            <a:r>
              <a:rPr lang="ru-RU" sz="1600" dirty="0" smtClean="0"/>
              <a:t>екция</a:t>
            </a:r>
          </a:p>
          <a:p>
            <a:endParaRPr lang="ru-RU" sz="1600" dirty="0" smtClean="0"/>
          </a:p>
          <a:p>
            <a:r>
              <a:rPr lang="ru-RU" sz="1600" b="1" dirty="0" smtClean="0"/>
              <a:t>Используемые методы:</a:t>
            </a:r>
            <a:endParaRPr lang="ru-RU" sz="1600" b="1" dirty="0"/>
          </a:p>
          <a:p>
            <a:r>
              <a:rPr lang="ru-RU" sz="1600" dirty="0" smtClean="0"/>
              <a:t>•</a:t>
            </a:r>
            <a:r>
              <a:rPr lang="ru-RU" sz="1600" dirty="0"/>
              <a:t>наглядный –демонстрация лекционного материала в виде презентации;</a:t>
            </a:r>
          </a:p>
          <a:p>
            <a:r>
              <a:rPr lang="ru-RU" sz="1600" dirty="0"/>
              <a:t>•практический </a:t>
            </a:r>
            <a:r>
              <a:rPr lang="ru-RU" sz="1600" dirty="0" smtClean="0"/>
              <a:t>– закрепление </a:t>
            </a:r>
            <a:r>
              <a:rPr lang="ru-RU" sz="1600" dirty="0"/>
              <a:t>материала с помощью выполнения тестовых заданий.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 smtClean="0"/>
              <a:t>К какую дисциплину может быть внедрено: </a:t>
            </a:r>
            <a:r>
              <a:rPr lang="ru-RU" sz="1600" dirty="0"/>
              <a:t>«Введение в химическую технологию материалов современной энергетики»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b="1" dirty="0" smtClean="0"/>
              <a:t>Для каких специальностей/направлений подготовки:</a:t>
            </a:r>
            <a:r>
              <a:rPr lang="ru-RU" sz="1600" dirty="0" smtClean="0"/>
              <a:t> </a:t>
            </a:r>
            <a:r>
              <a:rPr lang="ru-RU" sz="1600" dirty="0"/>
              <a:t>18.05.02 «Химическая технология </a:t>
            </a:r>
            <a:r>
              <a:rPr lang="ru-RU" sz="1600" dirty="0" smtClean="0"/>
              <a:t>материалов современной </a:t>
            </a:r>
            <a:r>
              <a:rPr lang="ru-RU" sz="1600" dirty="0"/>
              <a:t>энергетики</a:t>
            </a:r>
            <a:r>
              <a:rPr lang="ru-RU" sz="1600" dirty="0" smtClean="0"/>
              <a:t>»</a:t>
            </a:r>
          </a:p>
          <a:p>
            <a:endParaRPr lang="ru-RU" sz="1600" dirty="0" smtClean="0"/>
          </a:p>
          <a:p>
            <a:r>
              <a:rPr lang="ru-RU" sz="1600" b="1" dirty="0" smtClean="0"/>
              <a:t>Осваиваемые компетенции:</a:t>
            </a:r>
          </a:p>
          <a:p>
            <a:r>
              <a:rPr lang="ru-RU" sz="1600" dirty="0"/>
              <a:t>ПК-4 Способен анализировать технологический процесс, выявлять его недостатки и разрабатывать мероприятия по его </a:t>
            </a:r>
            <a:r>
              <a:rPr lang="ru-RU" sz="1600" dirty="0" smtClean="0"/>
              <a:t>совершенствованию.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85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0" y="328746"/>
            <a:ext cx="8311175" cy="377026"/>
          </a:xfrm>
        </p:spPr>
        <p:txBody>
          <a:bodyPr wrap="square" lIns="68580" tIns="34290" rIns="68580" bIns="34290" anchor="ctr">
            <a:spAutoFit/>
          </a:bodyPr>
          <a:lstStyle/>
          <a:p>
            <a:r>
              <a:rPr lang="ru-RU" altLang="ru-RU" sz="2000" dirty="0"/>
              <a:t>План занятия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795" y="979443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Введение:</a:t>
            </a:r>
            <a:endParaRPr lang="ru-RU" sz="1500" dirty="0"/>
          </a:p>
          <a:p>
            <a:r>
              <a:rPr lang="ru-RU" sz="1500" dirty="0" smtClean="0"/>
              <a:t>Данные о конверсионном производстве АО «СХК», история развития и модернизации на 2025 год</a:t>
            </a:r>
          </a:p>
          <a:p>
            <a:endParaRPr lang="ru-RU" sz="1500" dirty="0"/>
          </a:p>
          <a:p>
            <a:r>
              <a:rPr lang="ru-RU" sz="1500" b="1" dirty="0" smtClean="0"/>
              <a:t>Химия и технологическое оформление основных переделов для получения ГФУ</a:t>
            </a:r>
            <a:r>
              <a:rPr lang="ru-RU" sz="1500" b="1" dirty="0" smtClean="0">
                <a:solidFill>
                  <a:srgbClr val="FF0000"/>
                </a:solidFill>
              </a:rPr>
              <a:t>:</a:t>
            </a:r>
            <a:endParaRPr lang="ru-RU" sz="1500" dirty="0">
              <a:solidFill>
                <a:srgbClr val="FF0000"/>
              </a:solidFill>
            </a:endParaRPr>
          </a:p>
          <a:p>
            <a:r>
              <a:rPr lang="ru-RU" sz="1500" dirty="0" smtClean="0"/>
              <a:t>Химия и технологическое оформление производства получения безводного фтористого водорода</a:t>
            </a:r>
          </a:p>
          <a:p>
            <a:r>
              <a:rPr lang="ru-RU" sz="1500" dirty="0"/>
              <a:t>Химия и технологическое оформление производства получения </a:t>
            </a:r>
            <a:r>
              <a:rPr lang="ru-RU" sz="1500" dirty="0" smtClean="0"/>
              <a:t>газообразного фтора</a:t>
            </a:r>
            <a:endParaRPr lang="ru-RU" sz="1500" dirty="0"/>
          </a:p>
          <a:p>
            <a:r>
              <a:rPr lang="ru-RU" sz="1500" dirty="0"/>
              <a:t>Химия и технологическое оформление производства получения </a:t>
            </a:r>
            <a:r>
              <a:rPr lang="ru-RU" sz="1500" dirty="0" smtClean="0"/>
              <a:t>оксидов урана</a:t>
            </a:r>
            <a:endParaRPr lang="ru-RU" sz="1500" dirty="0"/>
          </a:p>
          <a:p>
            <a:r>
              <a:rPr lang="ru-RU" sz="1500" dirty="0"/>
              <a:t>Химия и технологическое оформление производства получения </a:t>
            </a:r>
            <a:r>
              <a:rPr lang="ru-RU" sz="1500" dirty="0" smtClean="0"/>
              <a:t>гексафторида урана</a:t>
            </a:r>
          </a:p>
          <a:p>
            <a:r>
              <a:rPr lang="ru-RU" sz="1500" dirty="0"/>
              <a:t>Химия и технологическое оформление </a:t>
            </a:r>
            <a:r>
              <a:rPr lang="ru-RU" sz="1500" dirty="0" smtClean="0"/>
              <a:t>узла восстановления диоксида урана и гидрофторирования оксидов урана</a:t>
            </a:r>
          </a:p>
          <a:p>
            <a:r>
              <a:rPr lang="ru-RU" sz="1500" dirty="0"/>
              <a:t>Химия и технологическое оформление производства </a:t>
            </a:r>
            <a:r>
              <a:rPr lang="ru-RU" sz="1500" dirty="0" smtClean="0"/>
              <a:t>переработки жидких и твердых оборотов урана</a:t>
            </a:r>
          </a:p>
          <a:p>
            <a:endParaRPr lang="ru-RU" sz="1500" dirty="0"/>
          </a:p>
          <a:p>
            <a:r>
              <a:rPr lang="ru-RU" sz="1500" b="1" dirty="0" smtClean="0"/>
              <a:t>Резюме проектов «Конверсия», «Эко-конверсия» по модернизации конверсионного производства:</a:t>
            </a:r>
            <a:endParaRPr lang="ru-RU" sz="1500" dirty="0" smtClean="0"/>
          </a:p>
          <a:p>
            <a:r>
              <a:rPr lang="ru-RU" sz="1500" dirty="0" smtClean="0"/>
              <a:t>Цели проектов, содержание проектов, основные новые принятые решения, технологии и  направления развития конверсионного передела</a:t>
            </a:r>
          </a:p>
          <a:p>
            <a:endParaRPr lang="ru-RU" sz="1500" dirty="0" smtClean="0"/>
          </a:p>
          <a:p>
            <a:r>
              <a:rPr lang="ru-RU" sz="1500" b="1" dirty="0" smtClean="0"/>
              <a:t>Экологические аспекты реализации проектов </a:t>
            </a:r>
            <a:r>
              <a:rPr lang="ru-RU" sz="1500" b="1" dirty="0"/>
              <a:t>«Конверсия», «Эко-конверсия</a:t>
            </a:r>
            <a:r>
              <a:rPr lang="ru-RU" sz="1500" b="1" dirty="0" smtClean="0"/>
              <a:t>»</a:t>
            </a:r>
          </a:p>
          <a:p>
            <a:r>
              <a:rPr lang="ru-RU" sz="1500" b="1" dirty="0" smtClean="0"/>
              <a:t>Заключение</a:t>
            </a:r>
            <a:r>
              <a:rPr lang="ru-RU" sz="1500" b="1" dirty="0"/>
              <a:t>:</a:t>
            </a:r>
            <a:endParaRPr lang="ru-RU" sz="1500" dirty="0"/>
          </a:p>
          <a:p>
            <a:r>
              <a:rPr lang="ru-RU" sz="1500" dirty="0"/>
              <a:t>Подведение итогов лекции по теме </a:t>
            </a:r>
            <a:r>
              <a:rPr lang="ru-RU" sz="1500" dirty="0" smtClean="0"/>
              <a:t>«Комплексная оптимизация конверсионного производства» </a:t>
            </a:r>
            <a:r>
              <a:rPr lang="ru-RU" sz="1500" dirty="0"/>
              <a:t>и обсуждение применения </a:t>
            </a:r>
            <a:r>
              <a:rPr lang="ru-RU" sz="1500" dirty="0" smtClean="0"/>
              <a:t>принятых к реализации технологических решений.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265087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47221" y="286464"/>
            <a:ext cx="7764193" cy="459206"/>
          </a:xfrm>
          <a:prstGeom prst="rect">
            <a:avLst/>
          </a:prstGeom>
        </p:spPr>
        <p:txBody>
          <a:bodyPr vert="horz" wrap="square" lIns="208800" tIns="72000" rIns="238502" bIns="119252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ea typeface="+mn-ea"/>
              </a:rPr>
              <a:t>Данные о конверсионном производстве АО «СХК»</a:t>
            </a:r>
            <a:endParaRPr lang="ru-RU" sz="2000" dirty="0">
              <a:ea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3118" y="1081426"/>
            <a:ext cx="2199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Расположение завода: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948" y="3366888"/>
            <a:ext cx="3301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профиль деятельности: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3118" y="2984325"/>
            <a:ext cx="3311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Текущая номенклатура продукции: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03118" y="4514667"/>
            <a:ext cx="2371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Ключевые потребители: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3118" y="3228265"/>
            <a:ext cx="473033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гексафторид урана для обогащения с содержанием изотопа урана-235 менее 1 % (коммерческий природный и переработанный</a:t>
            </a:r>
            <a:r>
              <a:rPr lang="ru-RU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оксиды </a:t>
            </a:r>
            <a:r>
              <a:rPr lang="ru-RU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урана с содержанием изотопа урана-235 менее </a:t>
            </a:r>
            <a:r>
              <a:rPr lang="ru-RU" sz="1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1 %;</a:t>
            </a:r>
          </a:p>
          <a:p>
            <a:pPr marL="108000" indent="-1080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безводный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фтористый водород и технический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фтор.</a:t>
            </a:r>
          </a:p>
          <a:p>
            <a:pPr marL="108000" indent="-1080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трифторид хлора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03118" y="4759846"/>
            <a:ext cx="4273799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Разделительные предприятия ТК (АО «ПО»ЭХЗ», АО «УЭХК», АО «АЭХК»)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Отраслевые организации</a:t>
            </a:r>
          </a:p>
          <a:p>
            <a:pPr marL="108000" indent="-108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03118" y="1363441"/>
            <a:ext cx="427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Площадка № 5 АО «СХК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расположена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1,5 км северо-восточнее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ЗАТО Северск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001" y="3778789"/>
            <a:ext cx="3514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конверсии уранового сырья в сырьевой гексафторид урана.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0104" y="1815802"/>
            <a:ext cx="1737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завода: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0104" y="2069824"/>
            <a:ext cx="3455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земельная площадь составляет 42 га.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57860" y="2416097"/>
            <a:ext cx="3894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Штатная численность персонала завода: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57860" y="2660788"/>
            <a:ext cx="1183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498 человека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01" y="1176043"/>
            <a:ext cx="3261375" cy="189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86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89718"/>
            <a:ext cx="7561714" cy="815906"/>
          </a:xfrm>
          <a:prstGeom prst="rect">
            <a:avLst/>
          </a:prstGeom>
        </p:spPr>
        <p:txBody>
          <a:bodyPr vert="horz" wrap="square" lIns="208800" tIns="72000" rIns="238502" bIns="119252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ea typeface="+mn-ea"/>
              </a:rPr>
              <a:t>История Конверсионного производства</a:t>
            </a:r>
            <a:endParaRPr lang="ru-RU" sz="2000" dirty="0"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8" r="10858"/>
          <a:stretch>
            <a:fillRect/>
          </a:stretch>
        </p:blipFill>
        <p:spPr bwMode="auto">
          <a:xfrm>
            <a:off x="487586" y="1091423"/>
            <a:ext cx="3179249" cy="198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001946344"/>
              </p:ext>
            </p:extLst>
          </p:nvPr>
        </p:nvGraphicFramePr>
        <p:xfrm>
          <a:off x="4032377" y="1093120"/>
          <a:ext cx="4373268" cy="431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7" r="11197"/>
          <a:stretch>
            <a:fillRect/>
          </a:stretch>
        </p:blipFill>
        <p:spPr bwMode="auto">
          <a:xfrm>
            <a:off x="487586" y="3301998"/>
            <a:ext cx="3179249" cy="20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558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6419" y="368224"/>
            <a:ext cx="79834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Модернизация конверсионного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производства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1" y="1155183"/>
            <a:ext cx="1627717" cy="94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201" y="4645302"/>
            <a:ext cx="1627718" cy="9875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201" y="3473764"/>
            <a:ext cx="1627717" cy="106757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51" y="2258926"/>
            <a:ext cx="1629768" cy="108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082901128"/>
              </p:ext>
            </p:extLst>
          </p:nvPr>
        </p:nvGraphicFramePr>
        <p:xfrm>
          <a:off x="2860143" y="1250150"/>
          <a:ext cx="6115906" cy="446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98856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14371" y="1396564"/>
            <a:ext cx="1410563" cy="4191436"/>
            <a:chOff x="-33111" y="1462519"/>
            <a:chExt cx="1772758" cy="5020544"/>
          </a:xfrm>
        </p:grpSpPr>
        <p:sp>
          <p:nvSpPr>
            <p:cNvPr id="7" name="Стрелка вправо 6">
              <a:hlinkClick r:id="" action="ppaction://noaction"/>
            </p:cNvPr>
            <p:cNvSpPr/>
            <p:nvPr/>
          </p:nvSpPr>
          <p:spPr>
            <a:xfrm rot="5400000">
              <a:off x="-168153" y="2289228"/>
              <a:ext cx="1521344" cy="125126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Урановое</a:t>
              </a:r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сырье с РХЗ</a:t>
              </a:r>
              <a:endPara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 descr="big_11t16t_01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lumMod val="20000"/>
                  <a:lumOff val="8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33111" y="1462519"/>
              <a:ext cx="1242859" cy="688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Стрелка вправо 8"/>
            <p:cNvSpPr/>
            <p:nvPr/>
          </p:nvSpPr>
          <p:spPr>
            <a:xfrm>
              <a:off x="236221" y="4946632"/>
              <a:ext cx="1495037" cy="45746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prstDash val="dashDot"/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CaF</a:t>
              </a:r>
              <a:r>
                <a:rPr lang="en-US" sz="12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236221" y="5437653"/>
              <a:ext cx="1503426" cy="505378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2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</a:t>
              </a:r>
              <a:r>
                <a:rPr lang="en-US" sz="1200" b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236221" y="5942476"/>
              <a:ext cx="1503426" cy="540587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БФВ с ЭХЗ</a:t>
              </a:r>
              <a:endParaRPr lang="ru-RU" sz="1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59517" y="2248384"/>
            <a:ext cx="1743100" cy="3218208"/>
            <a:chOff x="1637689" y="1603199"/>
            <a:chExt cx="2189526" cy="460876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637689" y="2320131"/>
              <a:ext cx="1862711" cy="141807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Получение </a:t>
              </a:r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ЗОУ (здание 50 а)</a:t>
              </a:r>
              <a:endPara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650037" y="4795500"/>
              <a:ext cx="2177178" cy="141645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Производство </a:t>
              </a:r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БФВ (корпус № 3)</a:t>
              </a:r>
              <a:endPara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623" y="1603199"/>
              <a:ext cx="2714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1552626" y="1255277"/>
            <a:ext cx="6871050" cy="2861620"/>
            <a:chOff x="1838008" y="1228725"/>
            <a:chExt cx="6871050" cy="286427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60484" y="1567096"/>
              <a:ext cx="1483200" cy="113771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Переработка 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U-</a:t>
              </a:r>
              <a:r>
                <a:rPr lang="ru-RU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оборотов, корпус 1 и пристройка к корпусу № 2 (стенд Э)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7351736" y="1376962"/>
              <a:ext cx="1357322" cy="857256"/>
            </a:xfrm>
            <a:prstGeom prst="roundRect">
              <a:avLst/>
            </a:prstGeom>
            <a:solidFill>
              <a:srgbClr val="CCEC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РАО на РХЗ</a:t>
              </a:r>
              <a:endParaRPr lang="ru-RU" sz="1200" b="1" strike="sngStrik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Стрелка углом вверх 18"/>
            <p:cNvSpPr/>
            <p:nvPr/>
          </p:nvSpPr>
          <p:spPr>
            <a:xfrm rot="16200000">
              <a:off x="5166973" y="2083304"/>
              <a:ext cx="624073" cy="558000"/>
            </a:xfrm>
            <a:prstGeom prst="bent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Стрелка углом вверх 19"/>
            <p:cNvSpPr/>
            <p:nvPr/>
          </p:nvSpPr>
          <p:spPr>
            <a:xfrm rot="10800000">
              <a:off x="3076534" y="2127441"/>
              <a:ext cx="530212" cy="559570"/>
            </a:xfrm>
            <a:prstGeom prst="bent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1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 l="39063" t="57639" r="35155" b="30556"/>
            <a:stretch>
              <a:fillRect/>
            </a:stretch>
          </p:blipFill>
          <p:spPr bwMode="auto">
            <a:xfrm>
              <a:off x="5455070" y="1228725"/>
              <a:ext cx="1438275" cy="357188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</p:pic>
        <p:sp>
          <p:nvSpPr>
            <p:cNvPr id="22" name="Стрелка вправо 21"/>
            <p:cNvSpPr/>
            <p:nvPr/>
          </p:nvSpPr>
          <p:spPr>
            <a:xfrm>
              <a:off x="5200641" y="1657684"/>
              <a:ext cx="2085983" cy="3248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Стрелка углом вверх 22"/>
            <p:cNvSpPr/>
            <p:nvPr/>
          </p:nvSpPr>
          <p:spPr>
            <a:xfrm>
              <a:off x="1838008" y="3710968"/>
              <a:ext cx="1069393" cy="382032"/>
            </a:xfrm>
            <a:prstGeom prst="bent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 bwMode="auto">
          <a:xfrm>
            <a:off x="5935979" y="1337411"/>
            <a:ext cx="342900" cy="111022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lIns="84545" tIns="42273" rIns="84545" bIns="42273"/>
          <a:lstStyle/>
          <a:p>
            <a:pPr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59678" y="4541689"/>
            <a:ext cx="1519200" cy="9890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45" tIns="42273" rIns="84545" bIns="42273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Электролизное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фтора (корпус № 2 и пристройка к корпусу № 1)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242437" y="2850620"/>
            <a:ext cx="1272335" cy="79486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45" tIns="42273" rIns="84545" bIns="42273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1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14772" y="2699551"/>
            <a:ext cx="1518314" cy="12301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45" tIns="42273" rIns="84545" bIns="42273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Фторирование элементным фтором в пламенном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реакторе, получение ГФУ (здание 50а)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6066786" y="2729999"/>
            <a:ext cx="1238635" cy="88837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45" tIns="42273" rIns="84545" bIns="42273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UF6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5074373" y="3899198"/>
            <a:ext cx="600963" cy="6619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84545" tIns="42273" rIns="84545" bIns="42273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547030" y="4520642"/>
            <a:ext cx="1212648" cy="88703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45" tIns="42273" rIns="84545" bIns="42273"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big_11t16t_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1773" y="3662388"/>
            <a:ext cx="1059527" cy="71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3" descr="cargo-to-kazachsta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1300" y="2699890"/>
            <a:ext cx="1282700" cy="114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613709" y="3860847"/>
            <a:ext cx="1289134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45" tIns="42273" rIns="84545" bIns="42273" anchor="ctr"/>
          <a:lstStyle>
            <a:defPPr>
              <a:defRPr lang="ru-RU"/>
            </a:defPPr>
            <a:lvl1pPr algn="ctr">
              <a:defRPr sz="1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Площадка № 61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856" y="3260868"/>
            <a:ext cx="1482920" cy="9902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АКР урана с РХЗ в корпусе № 6 и 6а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491898" y="297546"/>
            <a:ext cx="11082375" cy="407804"/>
          </a:xfrm>
        </p:spPr>
        <p:txBody>
          <a:bodyPr/>
          <a:lstStyle/>
          <a:p>
            <a:pPr>
              <a:defRPr/>
            </a:pPr>
            <a:r>
              <a:rPr lang="ru-RU" sz="2200" b="1" dirty="0">
                <a:latin typeface="Arial" charset="0"/>
                <a:ea typeface="+mn-ea"/>
                <a:cs typeface="Arial" charset="0"/>
              </a:rPr>
              <a:t>Принципиальная схема производства </a:t>
            </a:r>
            <a:r>
              <a:rPr lang="ru-RU" sz="2200" b="1" dirty="0" smtClean="0">
                <a:latin typeface="Arial" charset="0"/>
                <a:ea typeface="+mn-ea"/>
                <a:cs typeface="Arial" charset="0"/>
              </a:rPr>
              <a:t>сырьевого </a:t>
            </a:r>
            <a:r>
              <a:rPr lang="ru-RU" sz="2200" b="1" dirty="0">
                <a:latin typeface="Arial" charset="0"/>
                <a:ea typeface="+mn-ea"/>
                <a:cs typeface="Arial" charset="0"/>
              </a:rPr>
              <a:t>ГФУ</a:t>
            </a:r>
          </a:p>
        </p:txBody>
      </p:sp>
    </p:spTree>
    <p:extLst>
      <p:ext uri="{BB962C8B-B14F-4D97-AF65-F5344CB8AC3E}">
        <p14:creationId xmlns:p14="http://schemas.microsoft.com/office/powerpoint/2010/main" xmlns="" val="160790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5679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Представить материалы занятия, оценку занятия</a:t>
            </a:r>
          </a:p>
          <a:p>
            <a:r>
              <a:rPr lang="ru-RU" dirty="0" smtClean="0"/>
              <a:t>на 3-5 слайдах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535271" y="1145185"/>
            <a:ext cx="3673811" cy="412782"/>
          </a:xfrm>
          <a:prstGeom prst="rect">
            <a:avLst/>
          </a:prstGeom>
        </p:spPr>
        <p:txBody>
          <a:bodyPr/>
          <a:lstStyle>
            <a:lvl1pPr algn="l" defTabSz="856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00" b="1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800" dirty="0"/>
              <a:t>Резюме проекта «Конверсия»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7287910"/>
              </p:ext>
            </p:extLst>
          </p:nvPr>
        </p:nvGraphicFramePr>
        <p:xfrm>
          <a:off x="105709" y="1550185"/>
          <a:ext cx="8672272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842">
                  <a:extLst>
                    <a:ext uri="{9D8B030D-6E8A-4147-A177-3AD203B41FA5}">
                      <a16:colId xmlns:a16="http://schemas.microsoft.com/office/drawing/2014/main" xmlns="" val="1398462077"/>
                    </a:ext>
                  </a:extLst>
                </a:gridCol>
                <a:gridCol w="6997430">
                  <a:extLst>
                    <a:ext uri="{9D8B030D-6E8A-4147-A177-3AD203B41FA5}">
                      <a16:colId xmlns:a16="http://schemas.microsoft.com/office/drawing/2014/main" xmlns="" val="2841983521"/>
                    </a:ext>
                  </a:extLst>
                </a:gridCol>
              </a:tblGrid>
              <a:tr h="412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 проекта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4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потребности Топливной компании в сырьевом ГФУ марок «Н» и «РТ» на горизонте до 2035 года. Снижение</a:t>
                      </a:r>
                      <a:r>
                        <a:rPr lang="ru-RU" sz="115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себестоимости и стабилизация качества ГФУ</a:t>
                      </a:r>
                      <a:endParaRPr lang="ru-RU" sz="115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4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301843"/>
                  </a:ext>
                </a:extLst>
              </a:tr>
              <a:tr h="74225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Этап 1:</a:t>
                      </a:r>
                      <a:r>
                        <a:rPr kumimoji="0" lang="ru-RU" sz="115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Строительство объектов разделения схем «Н» и «РТ». </a:t>
                      </a:r>
                      <a:r>
                        <a:rPr kumimoji="0" lang="ru-RU" sz="115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Проектирование и сооружение серий производства фтора (2024-2026 гг.)</a:t>
                      </a:r>
                      <a:endParaRPr kumimoji="0" lang="ru-RU" sz="115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Этап 2:</a:t>
                      </a:r>
                      <a:r>
                        <a:rPr kumimoji="0" lang="ru-RU" sz="115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Перенос аффинажного производства с РХЗ на СЗ (2027-2028 гг.)</a:t>
                      </a:r>
                      <a:endParaRPr kumimoji="0" lang="ru-RU" sz="115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Этап 3:</a:t>
                      </a:r>
                      <a:r>
                        <a:rPr kumimoji="0" lang="ru-RU" sz="115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Увеличение мощности конверсии до 20 000 т</a:t>
                      </a:r>
                      <a:r>
                        <a:rPr kumimoji="0" lang="en-US" sz="115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 </a:t>
                      </a:r>
                      <a:r>
                        <a:rPr kumimoji="0" lang="ru-RU" sz="115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«Н» (2026-2030 гг.)*</a:t>
                      </a:r>
                      <a:endParaRPr lang="ru-RU" sz="11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0366817"/>
                  </a:ext>
                </a:extLst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2464410" y="3249412"/>
            <a:ext cx="6679590" cy="412782"/>
          </a:xfrm>
          <a:prstGeom prst="rect">
            <a:avLst/>
          </a:prstGeom>
        </p:spPr>
        <p:txBody>
          <a:bodyPr/>
          <a:lstStyle>
            <a:lvl1pPr algn="l" defTabSz="856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400" b="1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800" dirty="0" smtClean="0"/>
              <a:t>Резюме проекта «Эко-конверсия»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9674473"/>
              </p:ext>
            </p:extLst>
          </p:nvPr>
        </p:nvGraphicFramePr>
        <p:xfrm>
          <a:off x="105709" y="3830914"/>
          <a:ext cx="867227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842">
                  <a:extLst>
                    <a:ext uri="{9D8B030D-6E8A-4147-A177-3AD203B41FA5}">
                      <a16:colId xmlns:a16="http://schemas.microsoft.com/office/drawing/2014/main" xmlns="" val="1398462077"/>
                    </a:ext>
                  </a:extLst>
                </a:gridCol>
                <a:gridCol w="6997430">
                  <a:extLst>
                    <a:ext uri="{9D8B030D-6E8A-4147-A177-3AD203B41FA5}">
                      <a16:colId xmlns:a16="http://schemas.microsoft.com/office/drawing/2014/main" xmlns="" val="2841983521"/>
                    </a:ext>
                  </a:extLst>
                </a:gridCol>
              </a:tblGrid>
              <a:tr h="3256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 проекта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4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биологической потенциальной опасности обращения с РАО, образующихся при производстве  ГФУ марок «Н» и марки «РТ», за счет исключения подземного захоронения ЖРО с переходом  на признанный в мировой практике способ  хранения отходов в виде ТРО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4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301843"/>
                  </a:ext>
                </a:extLst>
              </a:tr>
              <a:tr h="58614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Этап 1:</a:t>
                      </a: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Строительство объектов аффинажа «РТ» (2025-2026 гг.)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Этап 2:</a:t>
                      </a:r>
                      <a:r>
                        <a:rPr kumimoji="0" lang="ru-RU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Строительство объектов по отверждению ЖРО «Н» и «РТ», исключению подземного захоронения ЖРО (2026-2027 гг.)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0366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478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5506" y="402266"/>
            <a:ext cx="7119062" cy="276225"/>
          </a:xfrm>
        </p:spPr>
        <p:txBody>
          <a:bodyPr/>
          <a:lstStyle/>
          <a:p>
            <a:r>
              <a:rPr lang="ru-RU" sz="2000" dirty="0"/>
              <a:t>Схема размещения объектов «Эко-конверсия»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7901" y="2807609"/>
            <a:ext cx="709613" cy="352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5539" y="2436134"/>
            <a:ext cx="490537" cy="433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167628" y="5133834"/>
            <a:ext cx="1222843" cy="27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00" kern="0" dirty="0">
                <a:solidFill>
                  <a:srgbClr val="212121"/>
                </a:solidFill>
              </a:rPr>
              <a:t> </a:t>
            </a:r>
            <a:r>
              <a:rPr lang="ru-RU" altLang="ru-RU" sz="1000" kern="0" dirty="0">
                <a:solidFill>
                  <a:srgbClr val="212121"/>
                </a:solidFill>
                <a:latin typeface="Arial Narrow" panose="020B0606020202030204" pitchFamily="34" charset="0"/>
              </a:rPr>
              <a:t>– новое строительство</a:t>
            </a:r>
            <a:endParaRPr lang="ru-RU" altLang="ru-RU" sz="1000" kern="0" baseline="-25000" dirty="0">
              <a:solidFill>
                <a:srgbClr val="21212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62823" y="5133834"/>
            <a:ext cx="872503" cy="27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00" kern="0" dirty="0">
                <a:solidFill>
                  <a:srgbClr val="212121"/>
                </a:solidFill>
                <a:latin typeface="Arial Narrow" panose="020B0606020202030204" pitchFamily="34" charset="0"/>
              </a:rPr>
              <a:t>– реконструкция</a:t>
            </a:r>
            <a:endParaRPr lang="en-US" altLang="ru-RU" sz="1000" kern="0" dirty="0">
              <a:solidFill>
                <a:srgbClr val="21212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3770" y="5218385"/>
            <a:ext cx="260147" cy="15478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16775" y="5218385"/>
            <a:ext cx="260147" cy="1547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67476" y="1352169"/>
            <a:ext cx="8651720" cy="3615730"/>
            <a:chOff x="227557" y="917238"/>
            <a:chExt cx="8651720" cy="361573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28175" y="917238"/>
              <a:ext cx="5564775" cy="3604658"/>
              <a:chOff x="2116360" y="725896"/>
              <a:chExt cx="5144528" cy="3799452"/>
            </a:xfrm>
          </p:grpSpPr>
          <p:pic>
            <p:nvPicPr>
              <p:cNvPr id="20" name="E27CE176-2D08-483C-ACB7-9BC635B115C3" descr="E27CE176-2D08-483C-ACB7-9BC635B115C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6360" y="725896"/>
                <a:ext cx="5144528" cy="3799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4443412" y="3369386"/>
                <a:ext cx="180975" cy="13719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445061" y="2310419"/>
                <a:ext cx="629508" cy="11616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206936" y="2003877"/>
                <a:ext cx="180975" cy="34452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 rot="5400000">
                <a:off x="3839920" y="1254552"/>
                <a:ext cx="67030" cy="34452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 rot="5400000">
                <a:off x="5409640" y="3323317"/>
                <a:ext cx="84907" cy="695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Прямоугольная выноска 58"/>
            <p:cNvSpPr>
              <a:spLocks noChangeArrowheads="1"/>
            </p:cNvSpPr>
            <p:nvPr/>
          </p:nvSpPr>
          <p:spPr bwMode="auto">
            <a:xfrm>
              <a:off x="7262150" y="3921171"/>
              <a:ext cx="1616400" cy="355219"/>
            </a:xfrm>
            <a:prstGeom prst="wedgeRectCallout">
              <a:avLst>
                <a:gd name="adj1" fmla="val -180474"/>
                <a:gd name="adj2" fmla="val -18882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Компрессорная станция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ВК-6 (контейнер)</a:t>
              </a:r>
            </a:p>
          </p:txBody>
        </p:sp>
        <p:sp>
          <p:nvSpPr>
            <p:cNvPr id="16" name="Прямоугольная выноска 58"/>
            <p:cNvSpPr>
              <a:spLocks noChangeArrowheads="1"/>
            </p:cNvSpPr>
            <p:nvPr/>
          </p:nvSpPr>
          <p:spPr bwMode="auto">
            <a:xfrm>
              <a:off x="227557" y="4065703"/>
              <a:ext cx="1224000" cy="467265"/>
            </a:xfrm>
            <a:prstGeom prst="wedgeRectCallout">
              <a:avLst>
                <a:gd name="adj1" fmla="val 269852"/>
                <a:gd name="adj2" fmla="val -17248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Склад временного хранения КУПО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(склад 63)</a:t>
              </a:r>
            </a:p>
          </p:txBody>
        </p:sp>
        <p:sp>
          <p:nvSpPr>
            <p:cNvPr id="17" name="Прямоугольная выноска 58"/>
            <p:cNvSpPr>
              <a:spLocks noChangeArrowheads="1"/>
            </p:cNvSpPr>
            <p:nvPr/>
          </p:nvSpPr>
          <p:spPr bwMode="auto">
            <a:xfrm>
              <a:off x="227557" y="923655"/>
              <a:ext cx="1224000" cy="347737"/>
            </a:xfrm>
            <a:prstGeom prst="wedgeRectCallout">
              <a:avLst>
                <a:gd name="adj1" fmla="val 212862"/>
                <a:gd name="adj2" fmla="val 1414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Площадка 7в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(пустая тара)</a:t>
              </a:r>
            </a:p>
          </p:txBody>
        </p:sp>
        <p:sp>
          <p:nvSpPr>
            <p:cNvPr id="18" name="Прямоугольная выноска 58"/>
            <p:cNvSpPr>
              <a:spLocks noChangeArrowheads="1"/>
            </p:cNvSpPr>
            <p:nvPr/>
          </p:nvSpPr>
          <p:spPr bwMode="auto">
            <a:xfrm>
              <a:off x="227557" y="2434915"/>
              <a:ext cx="1225462" cy="467265"/>
            </a:xfrm>
            <a:prstGeom prst="wedgeRectCallout">
              <a:avLst>
                <a:gd name="adj1" fmla="val 337372"/>
                <a:gd name="adj2" fmla="val -78655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Участок отверждения ЖРО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(здание 65)</a:t>
              </a:r>
            </a:p>
          </p:txBody>
        </p:sp>
        <p:sp>
          <p:nvSpPr>
            <p:cNvPr id="19" name="Прямоугольная выноска 58"/>
            <p:cNvSpPr>
              <a:spLocks noChangeArrowheads="1"/>
            </p:cNvSpPr>
            <p:nvPr/>
          </p:nvSpPr>
          <p:spPr bwMode="auto">
            <a:xfrm>
              <a:off x="7262150" y="1184025"/>
              <a:ext cx="1617127" cy="757509"/>
            </a:xfrm>
            <a:prstGeom prst="wedgeRectCallout">
              <a:avLst>
                <a:gd name="adj1" fmla="val -160396"/>
                <a:gd name="adj2" fmla="val 11947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110000"/>
                </a:lnSpc>
                <a:spcBef>
                  <a:spcPct val="40000"/>
                </a:spcBef>
                <a:spcAft>
                  <a:spcPct val="20000"/>
                </a:spcAft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lnSpc>
                  <a:spcPct val="110000"/>
                </a:lnSpc>
                <a:spcAft>
                  <a:spcPct val="2000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30000"/>
                </a:spcAft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Растворение «РТ»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Аффинаж сырья «РТ»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Обращение с оборотами аффинажа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(получение КУПО)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900" kern="0" dirty="0">
                  <a:solidFill>
                    <a:srgbClr val="212121"/>
                  </a:solidFill>
                  <a:latin typeface="Arial Narrow" panose="020B0606020202030204" pitchFamily="34" charset="0"/>
                </a:rPr>
                <a:t>(корпус 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9867509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1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1445</Words>
  <Application>Microsoft Office PowerPoint</Application>
  <PresentationFormat>Экран (16:10)</PresentationFormat>
  <Paragraphs>200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Montserrat</vt:lpstr>
      <vt:lpstr>Tahoma</vt:lpstr>
      <vt:lpstr>Calibri</vt:lpstr>
      <vt:lpstr>Arial Narrow</vt:lpstr>
      <vt:lpstr>Times New Roman</vt:lpstr>
      <vt:lpstr>Шаблон МИФИ</vt:lpstr>
      <vt:lpstr>Слайд 1</vt:lpstr>
      <vt:lpstr>Общие сведения</vt:lpstr>
      <vt:lpstr>План занятия</vt:lpstr>
      <vt:lpstr>Слайд 4</vt:lpstr>
      <vt:lpstr>Слайд 5</vt:lpstr>
      <vt:lpstr>Слайд 6</vt:lpstr>
      <vt:lpstr>Принципиальная схема производства сырьевого ГФУ</vt:lpstr>
      <vt:lpstr>Слайд 8</vt:lpstr>
      <vt:lpstr>Схема размещения объектов «Эко-конверсия»</vt:lpstr>
      <vt:lpstr>Схема размещения объектов «Конверсия»</vt:lpstr>
      <vt:lpstr>Слайд 11</vt:lpstr>
      <vt:lpstr>Слайд 12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ckpuser</cp:lastModifiedBy>
  <cp:revision>160</cp:revision>
  <dcterms:created xsi:type="dcterms:W3CDTF">2020-05-28T16:18:16Z</dcterms:created>
  <dcterms:modified xsi:type="dcterms:W3CDTF">2020-07-03T03:33:11Z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