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76" r:id="rId2"/>
    <p:sldId id="266" r:id="rId3"/>
    <p:sldId id="268" r:id="rId4"/>
    <p:sldId id="269" r:id="rId5"/>
    <p:sldId id="293" r:id="rId6"/>
    <p:sldId id="270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5" r:id="rId15"/>
    <p:sldId id="287" r:id="rId16"/>
    <p:sldId id="288" r:id="rId17"/>
    <p:sldId id="291" r:id="rId18"/>
    <p:sldId id="289" r:id="rId19"/>
    <p:sldId id="294" r:id="rId20"/>
    <p:sldId id="292" r:id="rId21"/>
    <p:sldId id="290" r:id="rId22"/>
    <p:sldId id="274" r:id="rId23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BFB"/>
    <a:srgbClr val="FCFCFC"/>
    <a:srgbClr val="DDDEDE"/>
    <a:srgbClr val="FEFEFE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34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79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lya1\OneDrive\&#1056;&#1072;&#1073;&#1086;&#1095;&#1080;&#1081;%20&#1089;&#1090;&#1086;&#1083;\&#1056;&#1072;&#1073;&#1086;&#1095;&#1080;&#1077;%20&#1076;&#1080;&#1072;&#1087;&#1072;&#1079;&#1086;&#1085;&#1099;%20&#1076;&#1072;&#1090;&#1095;&#1080;&#1082;&#1072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Код АЦП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Лист1!$A$3:$A$21</c:f>
              <c:numCache>
                <c:formatCode>General</c:formatCode>
                <c:ptCount val="19"/>
                <c:pt idx="0">
                  <c:v>0.1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22</c:v>
                </c:pt>
              </c:numCache>
            </c:numRef>
          </c:xVal>
          <c:yVal>
            <c:numRef>
              <c:f>Лист1!$B$3:$B$21</c:f>
              <c:numCache>
                <c:formatCode>General</c:formatCode>
                <c:ptCount val="19"/>
                <c:pt idx="0">
                  <c:v>92</c:v>
                </c:pt>
                <c:pt idx="1">
                  <c:v>39</c:v>
                </c:pt>
                <c:pt idx="2">
                  <c:v>30</c:v>
                </c:pt>
                <c:pt idx="3">
                  <c:v>24</c:v>
                </c:pt>
                <c:pt idx="4">
                  <c:v>20</c:v>
                </c:pt>
                <c:pt idx="5">
                  <c:v>18</c:v>
                </c:pt>
                <c:pt idx="6">
                  <c:v>16</c:v>
                </c:pt>
                <c:pt idx="7">
                  <c:v>15</c:v>
                </c:pt>
                <c:pt idx="8">
                  <c:v>13</c:v>
                </c:pt>
                <c:pt idx="9">
                  <c:v>12</c:v>
                </c:pt>
                <c:pt idx="10">
                  <c:v>10</c:v>
                </c:pt>
                <c:pt idx="11">
                  <c:v>7</c:v>
                </c:pt>
                <c:pt idx="12">
                  <c:v>6</c:v>
                </c:pt>
                <c:pt idx="13">
                  <c:v>5</c:v>
                </c:pt>
                <c:pt idx="14">
                  <c:v>4</c:v>
                </c:pt>
                <c:pt idx="15">
                  <c:v>4</c:v>
                </c:pt>
                <c:pt idx="16">
                  <c:v>4</c:v>
                </c:pt>
                <c:pt idx="17">
                  <c:v>3</c:v>
                </c:pt>
                <c:pt idx="18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9B4-41B1-8760-CA21E18B54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7488256"/>
        <c:axId val="177490560"/>
      </c:scatterChart>
      <c:valAx>
        <c:axId val="1774882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400" baseline="0" dirty="0"/>
                  <a:t>Расстояние от лампы до датчика </a:t>
                </a:r>
                <a:r>
                  <a:rPr lang="en-US" sz="1400" baseline="0" dirty="0"/>
                  <a:t>UV-</a:t>
                </a:r>
                <a:r>
                  <a:rPr lang="ru-RU" sz="1400" baseline="0" dirty="0"/>
                  <a:t>индекса, см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7490560"/>
        <c:crosses val="autoZero"/>
        <c:crossBetween val="midCat"/>
      </c:valAx>
      <c:valAx>
        <c:axId val="177490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400" baseline="0"/>
                  <a:t>Код АЦП</a:t>
                </a:r>
              </a:p>
            </c:rich>
          </c:tx>
          <c:layout>
            <c:manualLayout>
              <c:xMode val="edge"/>
              <c:yMode val="edge"/>
              <c:x val="1.2747056670202098E-2"/>
              <c:y val="7.328399639481200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748825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26"/>
          <p:cNvSpPr>
            <a:spLocks noGrp="1"/>
          </p:cNvSpPr>
          <p:nvPr>
            <p:ph type="body" sz="quarter" idx="11" hasCustomPrompt="1"/>
          </p:nvPr>
        </p:nvSpPr>
        <p:spPr>
          <a:xfrm>
            <a:off x="5271094" y="6488668"/>
            <a:ext cx="164981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01.01.2010</a:t>
            </a:r>
          </a:p>
        </p:txBody>
      </p:sp>
      <p:sp>
        <p:nvSpPr>
          <p:cNvPr id="7" name="Текст 26"/>
          <p:cNvSpPr>
            <a:spLocks noGrp="1"/>
          </p:cNvSpPr>
          <p:nvPr>
            <p:ph type="body" sz="quarter" idx="12" hasCustomPrompt="1"/>
          </p:nvPr>
        </p:nvSpPr>
        <p:spPr>
          <a:xfrm>
            <a:off x="342900" y="2245491"/>
            <a:ext cx="11506200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8" name="Текст 26"/>
          <p:cNvSpPr>
            <a:spLocks noGrp="1"/>
          </p:cNvSpPr>
          <p:nvPr>
            <p:ph type="body" sz="quarter" idx="13" hasCustomPrompt="1"/>
          </p:nvPr>
        </p:nvSpPr>
        <p:spPr>
          <a:xfrm>
            <a:off x="342900" y="2886780"/>
            <a:ext cx="11506200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84" y="8465"/>
            <a:ext cx="2599543" cy="200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793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апка с логотипом без коня (бела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5BB412A-7F41-4F68-B7E2-CEEFA2D2FBF9}"/>
              </a:ext>
            </a:extLst>
          </p:cNvPr>
          <p:cNvSpPr/>
          <p:nvPr userDrawn="1"/>
        </p:nvSpPr>
        <p:spPr>
          <a:xfrm>
            <a:off x="0" y="0"/>
            <a:ext cx="12192000" cy="1012052"/>
          </a:xfrm>
          <a:prstGeom prst="rect">
            <a:avLst/>
          </a:prstGeom>
          <a:solidFill>
            <a:srgbClr val="FBFBFB"/>
          </a:solidFill>
          <a:ln>
            <a:solidFill>
              <a:srgbClr val="FBFB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highlight>
                <a:srgbClr val="FEFEFE"/>
              </a:highlight>
            </a:endParaRPr>
          </a:p>
        </p:txBody>
      </p:sp>
      <p:sp>
        <p:nvSpPr>
          <p:cNvPr id="15" name="Заголовок 14"/>
          <p:cNvSpPr>
            <a:spLocks noGrp="1"/>
          </p:cNvSpPr>
          <p:nvPr>
            <p:ph type="title" hasCustomPrompt="1"/>
          </p:nvPr>
        </p:nvSpPr>
        <p:spPr>
          <a:xfrm>
            <a:off x="347132" y="259804"/>
            <a:ext cx="9906001" cy="492443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sz="26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5D4A470-D186-460E-BFFA-A336BBB6414C}"/>
              </a:ext>
            </a:extLst>
          </p:cNvPr>
          <p:cNvSpPr/>
          <p:nvPr userDrawn="1"/>
        </p:nvSpPr>
        <p:spPr>
          <a:xfrm>
            <a:off x="11505670" y="6461655"/>
            <a:ext cx="4363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D38384-7A71-42FD-A8FA-E9EF1AAD0FA2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anose="00000500000000000000" pitchFamily="2" charset="-52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 panose="00000500000000000000" pitchFamily="2" charset="-52"/>
              <a:ea typeface="+mn-ea"/>
              <a:cs typeface="+mn-cs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822" y="0"/>
            <a:ext cx="2081178" cy="101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081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425" y="2898000"/>
            <a:ext cx="4752575" cy="3960000"/>
          </a:xfrm>
          <a:prstGeom prst="rect">
            <a:avLst/>
          </a:prstGeom>
        </p:spPr>
      </p:pic>
      <p:sp>
        <p:nvSpPr>
          <p:cNvPr id="6" name="Текст 26"/>
          <p:cNvSpPr>
            <a:spLocks noGrp="1"/>
          </p:cNvSpPr>
          <p:nvPr>
            <p:ph type="body" sz="quarter" idx="11" hasCustomPrompt="1"/>
          </p:nvPr>
        </p:nvSpPr>
        <p:spPr>
          <a:xfrm>
            <a:off x="560194" y="6083856"/>
            <a:ext cx="164981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01.01.2010</a:t>
            </a:r>
          </a:p>
        </p:txBody>
      </p:sp>
      <p:sp>
        <p:nvSpPr>
          <p:cNvPr id="7" name="Текст 26"/>
          <p:cNvSpPr>
            <a:spLocks noGrp="1"/>
          </p:cNvSpPr>
          <p:nvPr>
            <p:ph type="body" sz="quarter" idx="12" hasCustomPrompt="1"/>
          </p:nvPr>
        </p:nvSpPr>
        <p:spPr>
          <a:xfrm>
            <a:off x="560194" y="2567225"/>
            <a:ext cx="2694755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8" name="Текст 26"/>
          <p:cNvSpPr>
            <a:spLocks noGrp="1"/>
          </p:cNvSpPr>
          <p:nvPr>
            <p:ph type="body" sz="quarter" idx="13" hasCustomPrompt="1"/>
          </p:nvPr>
        </p:nvSpPr>
        <p:spPr>
          <a:xfrm>
            <a:off x="560194" y="3198167"/>
            <a:ext cx="293604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51" y="661831"/>
            <a:ext cx="2999878" cy="145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654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ительный слайд СТИ ЭиАФ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233" y="3266124"/>
            <a:ext cx="4310772" cy="3591876"/>
          </a:xfrm>
          <a:prstGeom prst="rect">
            <a:avLst/>
          </a:prstGeom>
        </p:spPr>
      </p:pic>
      <p:sp>
        <p:nvSpPr>
          <p:cNvPr id="7" name="Текст 26"/>
          <p:cNvSpPr>
            <a:spLocks noGrp="1"/>
          </p:cNvSpPr>
          <p:nvPr>
            <p:ph type="body" sz="quarter" idx="13" hasCustomPrompt="1"/>
          </p:nvPr>
        </p:nvSpPr>
        <p:spPr>
          <a:xfrm>
            <a:off x="341122" y="2848659"/>
            <a:ext cx="2936041" cy="58169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40"/>
              </a:spcAft>
              <a:buNone/>
              <a:defRPr sz="3240" b="1">
                <a:solidFill>
                  <a:srgbClr val="025FA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4280876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7722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5" r:id="rId2"/>
    <p:sldLayoutId id="2147483663" r:id="rId3"/>
    <p:sldLayoutId id="214748366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91">
          <p15:clr>
            <a:srgbClr val="F26B43"/>
          </p15:clr>
        </p15:guide>
        <p15:guide id="4" orient="horz" pos="4065">
          <p15:clr>
            <a:srgbClr val="F26B43"/>
          </p15:clr>
        </p15:guide>
        <p15:guide id="5" pos="347">
          <p15:clr>
            <a:srgbClr val="F26B43"/>
          </p15:clr>
        </p15:guide>
        <p15:guide id="6" pos="733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9">
            <a:extLst>
              <a:ext uri="{FF2B5EF4-FFF2-40B4-BE49-F238E27FC236}">
                <a16:creationId xmlns:a16="http://schemas.microsoft.com/office/drawing/2014/main" id="{C6C7685F-5E4C-4F9A-923B-CCDEA1E29E83}"/>
              </a:ext>
            </a:extLst>
          </p:cNvPr>
          <p:cNvSpPr txBox="1">
            <a:spLocks/>
          </p:cNvSpPr>
          <p:nvPr/>
        </p:nvSpPr>
        <p:spPr>
          <a:xfrm>
            <a:off x="333284" y="2717215"/>
            <a:ext cx="11519730" cy="11695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3600" b="1" kern="1200">
                <a:solidFill>
                  <a:srgbClr val="0055BB"/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0055B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Разработка прототипа устройства определения фтора в анодном газе производства ГФУ СЗ АО «СХК»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66A5C0-5FE3-4DAE-A2CC-53A8D5AC5E9F}"/>
              </a:ext>
            </a:extLst>
          </p:cNvPr>
          <p:cNvSpPr txBox="1">
            <a:spLocks/>
          </p:cNvSpPr>
          <p:nvPr/>
        </p:nvSpPr>
        <p:spPr>
          <a:xfrm>
            <a:off x="333284" y="4464442"/>
            <a:ext cx="115197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Выполнил: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				студент гр. Д-278 Леонович И.А.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Руководитель: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					к.т.н., доцент каф.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ЭиАФУ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Иванов К.А.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944C15-DF6C-4505-969E-861DC229A2CE}"/>
              </a:ext>
            </a:extLst>
          </p:cNvPr>
          <p:cNvSpPr txBox="1">
            <a:spLocks/>
          </p:cNvSpPr>
          <p:nvPr/>
        </p:nvSpPr>
        <p:spPr>
          <a:xfrm>
            <a:off x="5373060" y="6365557"/>
            <a:ext cx="14401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2024 г.</a:t>
            </a:r>
          </a:p>
        </p:txBody>
      </p:sp>
    </p:spTree>
    <p:extLst>
      <p:ext uri="{BB962C8B-B14F-4D97-AF65-F5344CB8AC3E}">
        <p14:creationId xmlns:p14="http://schemas.microsoft.com/office/powerpoint/2010/main" val="460566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08905D-3DEF-4F83-905B-D85AEBF86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785" y="222949"/>
            <a:ext cx="9914488" cy="523220"/>
          </a:xfrm>
        </p:spPr>
        <p:txBody>
          <a:bodyPr/>
          <a:lstStyle/>
          <a:p>
            <a:pPr algn="ctr"/>
            <a:r>
              <a:rPr lang="ru-RU" sz="2800" dirty="0">
                <a:latin typeface="+mn-lt"/>
              </a:rPr>
              <a:t>Разработка функциональной схемы прототипа устройства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56CDED-DAB4-484E-A407-88898D7D0399}"/>
              </a:ext>
            </a:extLst>
          </p:cNvPr>
          <p:cNvSpPr txBox="1"/>
          <p:nvPr/>
        </p:nvSpPr>
        <p:spPr>
          <a:xfrm>
            <a:off x="2155638" y="5979503"/>
            <a:ext cx="78807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Рисунок 5 –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Функциональная схема прототипа устройства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171616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F5291A7-790C-4791-A84F-45C354443C5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531533" y="1143000"/>
            <a:ext cx="6986763" cy="4946497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B52C92D-1326-4DA1-91F9-C1D12261C8A6}"/>
              </a:ext>
            </a:extLst>
          </p:cNvPr>
          <p:cNvSpPr/>
          <p:nvPr/>
        </p:nvSpPr>
        <p:spPr>
          <a:xfrm>
            <a:off x="0" y="6457890"/>
            <a:ext cx="31149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Леонович Илья Андреевич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17161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547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3F2A697-AA68-4D94-A08D-4AA17F8DD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8827" y="1069506"/>
            <a:ext cx="4460972" cy="486418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24C46AA-49E0-431F-A006-E27DD526A9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070" y="3031067"/>
            <a:ext cx="4919822" cy="279857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08905D-3DEF-4F83-905B-D85AEBF86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785" y="222949"/>
            <a:ext cx="9914488" cy="523220"/>
          </a:xfrm>
        </p:spPr>
        <p:txBody>
          <a:bodyPr/>
          <a:lstStyle/>
          <a:p>
            <a:pPr algn="ctr"/>
            <a:r>
              <a:rPr lang="ru-RU" sz="2800" dirty="0">
                <a:latin typeface="+mn-lt"/>
              </a:rPr>
              <a:t>Разработка принципиальных схем прототипа устройства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57E9A0-03EB-4233-AD92-5F3569B158A4}"/>
              </a:ext>
            </a:extLst>
          </p:cNvPr>
          <p:cNvSpPr txBox="1"/>
          <p:nvPr/>
        </p:nvSpPr>
        <p:spPr>
          <a:xfrm>
            <a:off x="1771356" y="5812708"/>
            <a:ext cx="81807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Рисунок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Схема принципиальная электрическая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171616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2297147-12C2-434C-9BC9-3D635C698A02}"/>
              </a:ext>
            </a:extLst>
          </p:cNvPr>
          <p:cNvSpPr/>
          <p:nvPr/>
        </p:nvSpPr>
        <p:spPr>
          <a:xfrm>
            <a:off x="0" y="6457890"/>
            <a:ext cx="31149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Леонович Илья Андреевич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17161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3423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08905D-3DEF-4F83-905B-D85AEBF86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785" y="222949"/>
            <a:ext cx="9914488" cy="523220"/>
          </a:xfrm>
        </p:spPr>
        <p:txBody>
          <a:bodyPr/>
          <a:lstStyle/>
          <a:p>
            <a:pPr algn="ctr"/>
            <a:r>
              <a:rPr lang="ru-RU" sz="2800" dirty="0">
                <a:latin typeface="+mn-lt"/>
              </a:rPr>
              <a:t>Разработка принципиальных схем прототипа устройства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BEF745-825D-400A-8166-81D3E6149EE1}"/>
              </a:ext>
            </a:extLst>
          </p:cNvPr>
          <p:cNvSpPr txBox="1"/>
          <p:nvPr/>
        </p:nvSpPr>
        <p:spPr>
          <a:xfrm>
            <a:off x="3530599" y="6142020"/>
            <a:ext cx="54864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Рисунок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Схема принципиальная газовая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171616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36A75DD-6EEC-45EB-8EF4-944A11E3DE45}"/>
              </a:ext>
            </a:extLst>
          </p:cNvPr>
          <p:cNvSpPr/>
          <p:nvPr/>
        </p:nvSpPr>
        <p:spPr>
          <a:xfrm>
            <a:off x="0" y="6457890"/>
            <a:ext cx="31149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Леонович Илья Андреевич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17161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5FA7EF0-B5B5-4A4D-8E14-7E07955CAD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8" t="9877" r="4326" b="10864"/>
          <a:stretch/>
        </p:blipFill>
        <p:spPr>
          <a:xfrm>
            <a:off x="1866900" y="978602"/>
            <a:ext cx="8458200" cy="522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063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08905D-3DEF-4F83-905B-D85AEBF86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785" y="222949"/>
            <a:ext cx="9914488" cy="523220"/>
          </a:xfrm>
        </p:spPr>
        <p:txBody>
          <a:bodyPr/>
          <a:lstStyle/>
          <a:p>
            <a:pPr algn="ctr"/>
            <a:r>
              <a:rPr lang="ru-RU" sz="2800" dirty="0">
                <a:latin typeface="+mn-lt"/>
              </a:rPr>
              <a:t>Разработка чертежной конструкторской документации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7BB5CB-E8BB-4946-9FD1-126EA9A29E79}"/>
              </a:ext>
            </a:extLst>
          </p:cNvPr>
          <p:cNvSpPr txBox="1"/>
          <p:nvPr/>
        </p:nvSpPr>
        <p:spPr>
          <a:xfrm>
            <a:off x="618066" y="1711331"/>
            <a:ext cx="5423289" cy="37379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Разработаны чертежи:</a:t>
            </a:r>
          </a:p>
          <a:p>
            <a:pPr>
              <a:lnSpc>
                <a:spcPct val="150000"/>
              </a:lnSpc>
              <a:defRPr/>
            </a:pPr>
            <a:r>
              <a:rPr lang="ru-RU" sz="2000" dirty="0">
                <a:solidFill>
                  <a:srgbClr val="17161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фторопластового стакана отбора фтора;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- сборочный чертеж газовой кюветы:</a:t>
            </a:r>
          </a:p>
          <a:p>
            <a:pPr marL="0"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1) основание газовой кюветы</a:t>
            </a:r>
            <a:r>
              <a:rPr lang="ru-RU" sz="2000" dirty="0">
                <a:solidFill>
                  <a:srgbClr val="171616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171616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ru-RU" sz="2000" dirty="0">
                <a:solidFill>
                  <a:srgbClr val="171616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2)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фторопластовые стаканы</a:t>
            </a:r>
            <a:r>
              <a:rPr lang="ru-RU" sz="2000" dirty="0">
                <a:solidFill>
                  <a:srgbClr val="171616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50000"/>
              </a:lnSpc>
              <a:defRPr/>
            </a:pPr>
            <a:r>
              <a:rPr lang="ru-RU" sz="2000" dirty="0">
                <a:solidFill>
                  <a:srgbClr val="171616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3)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прокладки под </a:t>
            </a:r>
            <a:r>
              <a:rPr lang="ru-RU" sz="2000" dirty="0">
                <a:solidFill>
                  <a:srgbClr val="171616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фторопластовые стаканы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ru-RU" sz="2000" dirty="0">
                <a:solidFill>
                  <a:srgbClr val="17161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srgbClr val="171616"/>
              </a:solidFill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ru-RU" sz="2000" dirty="0">
                <a:solidFill>
                  <a:srgbClr val="171616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4)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прокладки под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лейкосапфировые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стекла</a:t>
            </a:r>
            <a:r>
              <a:rPr lang="ru-RU" sz="2000" dirty="0">
                <a:solidFill>
                  <a:srgbClr val="171616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solidFill>
                  <a:srgbClr val="17161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000" dirty="0">
              <a:solidFill>
                <a:srgbClr val="171616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50215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171616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1CA7D5-EA69-4F67-8795-112CF66A5D06}"/>
              </a:ext>
            </a:extLst>
          </p:cNvPr>
          <p:cNvSpPr txBox="1"/>
          <p:nvPr/>
        </p:nvSpPr>
        <p:spPr>
          <a:xfrm>
            <a:off x="6041355" y="5954584"/>
            <a:ext cx="54864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Рисунок 8 – Сборочный чертеж газовой кюветы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5B3624E-EC4C-408A-9706-A7202BE7C5EF}"/>
              </a:ext>
            </a:extLst>
          </p:cNvPr>
          <p:cNvSpPr/>
          <p:nvPr/>
        </p:nvSpPr>
        <p:spPr>
          <a:xfrm>
            <a:off x="0" y="6457890"/>
            <a:ext cx="31149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Леонович Илья Андреевич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17161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1834567-761A-43F2-AC1B-8AE20D66F1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28"/>
          <a:stretch/>
        </p:blipFill>
        <p:spPr>
          <a:xfrm>
            <a:off x="5969000" y="860584"/>
            <a:ext cx="5724246" cy="513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893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08905D-3DEF-4F83-905B-D85AEBF86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785" y="222949"/>
            <a:ext cx="9914488" cy="523220"/>
          </a:xfrm>
        </p:spPr>
        <p:txBody>
          <a:bodyPr/>
          <a:lstStyle/>
          <a:p>
            <a:pPr algn="ctr"/>
            <a:r>
              <a:rPr lang="ru-RU" sz="2800" dirty="0">
                <a:latin typeface="+mn-lt"/>
              </a:rPr>
              <a:t>Разработка чертежной конструкторской документации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E5533F9-6946-4DDA-93D8-00A78BBAFD1D}"/>
              </a:ext>
            </a:extLst>
          </p:cNvPr>
          <p:cNvSpPr/>
          <p:nvPr/>
        </p:nvSpPr>
        <p:spPr>
          <a:xfrm>
            <a:off x="0" y="6457890"/>
            <a:ext cx="31149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Леонович Илья Андреевич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17161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93193D1-FF25-4C95-A77B-99A69F524D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1" t="24692" r="3401" b="46194"/>
          <a:stretch/>
        </p:blipFill>
        <p:spPr>
          <a:xfrm>
            <a:off x="2467459" y="1568706"/>
            <a:ext cx="7257082" cy="349260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23284CA-F777-42A9-A376-FC1E7DF3FA01}"/>
              </a:ext>
            </a:extLst>
          </p:cNvPr>
          <p:cNvSpPr txBox="1"/>
          <p:nvPr/>
        </p:nvSpPr>
        <p:spPr>
          <a:xfrm>
            <a:off x="3227345" y="5072467"/>
            <a:ext cx="61025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Рисунок 9 – Чертеж фторопластового стакана отбора фтора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C2E093-B932-4C9C-9CC7-FAECFE1B8C06}"/>
              </a:ext>
            </a:extLst>
          </p:cNvPr>
          <p:cNvSpPr txBox="1"/>
          <p:nvPr/>
        </p:nvSpPr>
        <p:spPr>
          <a:xfrm>
            <a:off x="-67615" y="1123992"/>
            <a:ext cx="7357415" cy="967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50215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Объем газовой кюветы – 26 648 </a:t>
            </a:r>
          </a:p>
          <a:p>
            <a:pPr marL="0" marR="0" lvl="0" indent="450215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ru-RU" sz="2000" dirty="0">
                <a:solidFill>
                  <a:srgbClr val="171616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Объем фторопластового стакана отбора фтора – 27 991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B1596E6-21A9-44AD-9236-580E07158346}"/>
                  </a:ext>
                </a:extLst>
              </p:cNvPr>
              <p:cNvSpPr txBox="1"/>
              <p:nvPr/>
            </p:nvSpPr>
            <p:spPr>
              <a:xfrm>
                <a:off x="4009659" y="1270874"/>
                <a:ext cx="579709" cy="3147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мм</m:t>
                          </m:r>
                        </m:e>
                        <m:sup>
                          <m:r>
                            <a:rPr lang="ru-RU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ru-RU" sz="20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2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B1596E6-21A9-44AD-9236-580E071583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9659" y="1270874"/>
                <a:ext cx="579709" cy="314766"/>
              </a:xfrm>
              <a:prstGeom prst="rect">
                <a:avLst/>
              </a:prstGeom>
              <a:blipFill rotWithShape="1">
                <a:blip r:embed="rId3"/>
                <a:stretch>
                  <a:fillRect l="-63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60BDC9D-E5B4-49DC-B983-CE4CF17C2A5C}"/>
                  </a:ext>
                </a:extLst>
              </p:cNvPr>
              <p:cNvSpPr txBox="1"/>
              <p:nvPr/>
            </p:nvSpPr>
            <p:spPr>
              <a:xfrm>
                <a:off x="6498867" y="1719618"/>
                <a:ext cx="538032" cy="3147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мм</m:t>
                        </m:r>
                      </m:e>
                      <m:sup>
                        <m:r>
                          <a:rPr lang="ru-RU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ru-RU" sz="2000" b="1" dirty="0"/>
                  <a:t>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60BDC9D-E5B4-49DC-B983-CE4CF17C2A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8867" y="1719618"/>
                <a:ext cx="538032" cy="314766"/>
              </a:xfrm>
              <a:prstGeom prst="rect">
                <a:avLst/>
              </a:prstGeom>
              <a:blipFill>
                <a:blip r:embed="rId4"/>
                <a:stretch>
                  <a:fillRect l="-11364" t="-21154" r="-28409" b="-5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19909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08905D-3DEF-4F83-905B-D85AEBF86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785" y="222949"/>
            <a:ext cx="9914488" cy="523220"/>
          </a:xfrm>
        </p:spPr>
        <p:txBody>
          <a:bodyPr/>
          <a:lstStyle/>
          <a:p>
            <a:pPr algn="ctr"/>
            <a:r>
              <a:rPr lang="ru-RU" sz="2800" dirty="0">
                <a:latin typeface="+mn-lt"/>
              </a:rPr>
              <a:t>Разработка чертежной конструкторской документации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3572850-DB73-4EA1-BB38-20766AEDA1F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096000" y="1559773"/>
            <a:ext cx="5701019" cy="160974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63701E6-619D-4A2E-A4E9-CCBBE6ECCFC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096000" y="3696812"/>
            <a:ext cx="5701019" cy="160141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FC55E68-7670-483C-8FBF-96EBF03EB20A}"/>
              </a:ext>
            </a:extLst>
          </p:cNvPr>
          <p:cNvSpPr txBox="1"/>
          <p:nvPr/>
        </p:nvSpPr>
        <p:spPr>
          <a:xfrm>
            <a:off x="5982062" y="5444948"/>
            <a:ext cx="592889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Рисунок 11 –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Разрез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3D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модели газовой кюветы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171616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F12F83B-83BE-4C50-8791-73C0C3A6E110}"/>
              </a:ext>
            </a:extLst>
          </p:cNvPr>
          <p:cNvSpPr txBox="1"/>
          <p:nvPr/>
        </p:nvSpPr>
        <p:spPr>
          <a:xfrm>
            <a:off x="6096000" y="3169516"/>
            <a:ext cx="592889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Рисунок 10 –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3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D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 модель газовой кюветы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171616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1562903-8B34-4409-926F-72BAB5905015}"/>
              </a:ext>
            </a:extLst>
          </p:cNvPr>
          <p:cNvSpPr txBox="1"/>
          <p:nvPr/>
        </p:nvSpPr>
        <p:spPr>
          <a:xfrm>
            <a:off x="338785" y="1339742"/>
            <a:ext cx="5473145" cy="2917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50215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Использование трехмерных моделей является важным аспектом при разработке и реализации проекта. </a:t>
            </a:r>
          </a:p>
          <a:p>
            <a:pPr marL="0" marR="0" lvl="0" indent="450215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Они позволяют более наглядно представить, как будет выглядеть проект в реальности и упростить его создание.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DF96F7B-45DB-49D2-A338-40F1DCCD579C}"/>
              </a:ext>
            </a:extLst>
          </p:cNvPr>
          <p:cNvSpPr/>
          <p:nvPr/>
        </p:nvSpPr>
        <p:spPr>
          <a:xfrm>
            <a:off x="0" y="6457890"/>
            <a:ext cx="31149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Леонович Илья Андреевич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17161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82745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08905D-3DEF-4F83-905B-D85AEBF86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785" y="7506"/>
            <a:ext cx="9914488" cy="954107"/>
          </a:xfrm>
        </p:spPr>
        <p:txBody>
          <a:bodyPr/>
          <a:lstStyle/>
          <a:p>
            <a:pPr algn="ctr"/>
            <a:r>
              <a:rPr lang="ru-RU" sz="2800" dirty="0">
                <a:latin typeface="+mn-lt"/>
              </a:rPr>
              <a:t>Сборка прототипа устройства определения фтора в анодном газе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2FE358-A790-4F51-80A0-EACE64E15709}"/>
              </a:ext>
            </a:extLst>
          </p:cNvPr>
          <p:cNvSpPr txBox="1"/>
          <p:nvPr/>
        </p:nvSpPr>
        <p:spPr>
          <a:xfrm>
            <a:off x="292743" y="949651"/>
            <a:ext cx="1062009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5021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Times New Roman" panose="02020603050405020304" pitchFamily="18" charset="0"/>
              </a:rPr>
              <a:t>Произведена сборка прототипа устройства и системы определения фтора, представленная на рисунке 12.</a:t>
            </a:r>
          </a:p>
          <a:p>
            <a:pPr marL="0" marR="0" lvl="0" indent="45021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Сборка электрических схем производилась согласно электрической принципиальной схеме, результат представлен на рисунке 13,14.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7D33D5-4581-4C68-8BFA-8E6E27D4B63A}"/>
              </a:ext>
            </a:extLst>
          </p:cNvPr>
          <p:cNvSpPr txBox="1"/>
          <p:nvPr/>
        </p:nvSpPr>
        <p:spPr>
          <a:xfrm>
            <a:off x="-102828" y="5642684"/>
            <a:ext cx="52982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Рисунок 12 –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Газовая система прототипа определения фтора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171616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9CBA660-29C5-4868-B1F8-EDD726A6F5D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18" y="2431994"/>
            <a:ext cx="4383584" cy="3210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8A8EF09-1379-4756-8C50-6CD96BDCA3AF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7" t="24992" r="22447" b="18997"/>
          <a:stretch/>
        </p:blipFill>
        <p:spPr bwMode="auto">
          <a:xfrm>
            <a:off x="5296029" y="2431994"/>
            <a:ext cx="3099694" cy="22645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54621E9-D1CD-4B63-9EA5-9E037AD266DD}"/>
              </a:ext>
            </a:extLst>
          </p:cNvPr>
          <p:cNvSpPr txBox="1"/>
          <p:nvPr/>
        </p:nvSpPr>
        <p:spPr>
          <a:xfrm>
            <a:off x="4839997" y="4699574"/>
            <a:ext cx="391326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Рисунок 13 –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Схема подключения датчика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171616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1F7A28D-B25A-48EE-98E4-57F29FB8D1A6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5" t="15103" r="3579" b="25508"/>
          <a:stretch/>
        </p:blipFill>
        <p:spPr bwMode="auto">
          <a:xfrm>
            <a:off x="8753263" y="2434319"/>
            <a:ext cx="2945297" cy="22645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F0975E5-2BF4-4F4A-B86B-B7FCE2C78822}"/>
              </a:ext>
            </a:extLst>
          </p:cNvPr>
          <p:cNvSpPr txBox="1"/>
          <p:nvPr/>
        </p:nvSpPr>
        <p:spPr>
          <a:xfrm>
            <a:off x="8669063" y="4699574"/>
            <a:ext cx="31684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Рисунок 14 –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Схема запуска лампы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171616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9ACE9AF-F4D1-46B9-ADAD-B8B9F07B86CD}"/>
              </a:ext>
            </a:extLst>
          </p:cNvPr>
          <p:cNvSpPr/>
          <p:nvPr/>
        </p:nvSpPr>
        <p:spPr>
          <a:xfrm>
            <a:off x="0" y="6457890"/>
            <a:ext cx="31149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Леонович Илья Андреевич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17161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83248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0A1471E-6993-45ED-B33C-EC84C1605AF5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0" b="3020"/>
          <a:stretch/>
        </p:blipFill>
        <p:spPr bwMode="auto">
          <a:xfrm>
            <a:off x="2167077" y="946223"/>
            <a:ext cx="8395829" cy="54116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08905D-3DEF-4F83-905B-D85AEBF86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785" y="222949"/>
            <a:ext cx="9914488" cy="523220"/>
          </a:xfrm>
        </p:spPr>
        <p:txBody>
          <a:bodyPr/>
          <a:lstStyle/>
          <a:p>
            <a:pPr algn="ctr"/>
            <a:r>
              <a:rPr lang="ru-RU" sz="2800" dirty="0">
                <a:latin typeface="+mn-lt"/>
              </a:rPr>
              <a:t>Разработка регламента испытаний прототипа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7D33D5-4581-4C68-8BFA-8E6E27D4B63A}"/>
              </a:ext>
            </a:extLst>
          </p:cNvPr>
          <p:cNvSpPr txBox="1"/>
          <p:nvPr/>
        </p:nvSpPr>
        <p:spPr>
          <a:xfrm>
            <a:off x="1557477" y="6257835"/>
            <a:ext cx="871444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Рисунок 15 –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Схема соединений системы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171616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9ACE9AF-F4D1-46B9-ADAD-B8B9F07B86CD}"/>
              </a:ext>
            </a:extLst>
          </p:cNvPr>
          <p:cNvSpPr/>
          <p:nvPr/>
        </p:nvSpPr>
        <p:spPr>
          <a:xfrm>
            <a:off x="0" y="6457890"/>
            <a:ext cx="31149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Леонович Илья Андреевич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17161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19440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08905D-3DEF-4F83-905B-D85AEBF86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785" y="222949"/>
            <a:ext cx="9914488" cy="523220"/>
          </a:xfrm>
        </p:spPr>
        <p:txBody>
          <a:bodyPr/>
          <a:lstStyle/>
          <a:p>
            <a:pPr algn="ctr"/>
            <a:r>
              <a:rPr lang="ru-RU" sz="2800" dirty="0">
                <a:latin typeface="+mn-lt"/>
              </a:rPr>
              <a:t>Проверка работоспособности </a:t>
            </a:r>
            <a:r>
              <a:rPr lang="en-US" sz="2800" dirty="0">
                <a:latin typeface="+mn-lt"/>
              </a:rPr>
              <a:t>UV</a:t>
            </a:r>
            <a:r>
              <a:rPr lang="ru-RU" sz="2800" dirty="0">
                <a:latin typeface="+mn-lt"/>
              </a:rPr>
              <a:t>-датчика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7957D6-E729-4F28-8EBD-5E45C219252D}"/>
              </a:ext>
            </a:extLst>
          </p:cNvPr>
          <p:cNvSpPr txBox="1"/>
          <p:nvPr/>
        </p:nvSpPr>
        <p:spPr>
          <a:xfrm>
            <a:off x="599082" y="1106105"/>
            <a:ext cx="99433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5021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Был произведен сбор данных с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UV-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датчика в зависимости от расстояния, результат представлен на рисунке 16.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02F4EF0-793A-465A-BE43-48E03DC6E8C4}"/>
              </a:ext>
            </a:extLst>
          </p:cNvPr>
          <p:cNvSpPr txBox="1"/>
          <p:nvPr/>
        </p:nvSpPr>
        <p:spPr>
          <a:xfrm>
            <a:off x="435007" y="5768952"/>
            <a:ext cx="63176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Рисунок </a:t>
            </a:r>
            <a:r>
              <a:rPr lang="ru-RU" sz="2000" dirty="0">
                <a:solidFill>
                  <a:srgbClr val="171616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16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– График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значения кодов АЦП в зависимости от расстояния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171616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372F6EC-1EB7-45B8-A0FC-3A7BF609B84E}"/>
              </a:ext>
            </a:extLst>
          </p:cNvPr>
          <p:cNvSpPr/>
          <p:nvPr/>
        </p:nvSpPr>
        <p:spPr>
          <a:xfrm>
            <a:off x="0" y="6457890"/>
            <a:ext cx="31149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Леонович Илья Андреевич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17161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BC153EF-CA7A-4867-838C-5D76B0B3E5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24" b="10869"/>
          <a:stretch/>
        </p:blipFill>
        <p:spPr bwMode="auto">
          <a:xfrm>
            <a:off x="7776731" y="1988611"/>
            <a:ext cx="3733881" cy="2897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E61106DD-FA72-44F2-AECB-4FD4DDDF65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4396173"/>
              </p:ext>
            </p:extLst>
          </p:nvPr>
        </p:nvGraphicFramePr>
        <p:xfrm>
          <a:off x="224559" y="1705436"/>
          <a:ext cx="6974159" cy="4280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4E01F29-C53B-4052-969A-4A8F9DEDB6FF}"/>
              </a:ext>
            </a:extLst>
          </p:cNvPr>
          <p:cNvSpPr txBox="1"/>
          <p:nvPr/>
        </p:nvSpPr>
        <p:spPr>
          <a:xfrm>
            <a:off x="6484836" y="5061066"/>
            <a:ext cx="63176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Рисунок </a:t>
            </a:r>
            <a:r>
              <a:rPr lang="ru-RU" sz="2000" dirty="0">
                <a:solidFill>
                  <a:srgbClr val="171616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17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– Проведение замеров данных в зависимости от расстояния  </a:t>
            </a:r>
          </a:p>
        </p:txBody>
      </p:sp>
    </p:spTree>
    <p:extLst>
      <p:ext uri="{BB962C8B-B14F-4D97-AF65-F5344CB8AC3E}">
        <p14:creationId xmlns:p14="http://schemas.microsoft.com/office/powerpoint/2010/main" val="4333953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08905D-3DEF-4F83-905B-D85AEBF86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785" y="7506"/>
            <a:ext cx="9914488" cy="954107"/>
          </a:xfrm>
        </p:spPr>
        <p:txBody>
          <a:bodyPr/>
          <a:lstStyle/>
          <a:p>
            <a:pPr algn="ctr"/>
            <a:r>
              <a:rPr lang="ru-RU" sz="2800" dirty="0">
                <a:latin typeface="+mn-lt"/>
              </a:rPr>
              <a:t>Проверка работоспособности прототипа </a:t>
            </a:r>
            <a:br>
              <a:rPr lang="ru-RU" sz="2800" dirty="0">
                <a:latin typeface="+mn-lt"/>
              </a:rPr>
            </a:br>
            <a:r>
              <a:rPr lang="ru-RU" sz="2800" dirty="0">
                <a:latin typeface="+mn-lt"/>
              </a:rPr>
              <a:t>устройства определения фтора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7957D6-E729-4F28-8EBD-5E45C219252D}"/>
              </a:ext>
            </a:extLst>
          </p:cNvPr>
          <p:cNvSpPr txBox="1"/>
          <p:nvPr/>
        </p:nvSpPr>
        <p:spPr>
          <a:xfrm>
            <a:off x="338785" y="1267338"/>
            <a:ext cx="111091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5021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После подключения установки осуществили сбор данных с </a:t>
            </a:r>
            <a:r>
              <a:rPr lang="ru-RU" sz="2000" dirty="0">
                <a:solidFill>
                  <a:srgbClr val="171616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прототипа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, результат представлен на рисунке 18.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171616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A02B3CD-F50E-4CC3-8FDF-3D9AAB5753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25" t="3425" r="13899"/>
          <a:stretch/>
        </p:blipFill>
        <p:spPr>
          <a:xfrm>
            <a:off x="499652" y="2422318"/>
            <a:ext cx="4216401" cy="184462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02F4EF0-793A-465A-BE43-48E03DC6E8C4}"/>
              </a:ext>
            </a:extLst>
          </p:cNvPr>
          <p:cNvSpPr txBox="1"/>
          <p:nvPr/>
        </p:nvSpPr>
        <p:spPr>
          <a:xfrm>
            <a:off x="-711852" y="4357263"/>
            <a:ext cx="631767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Рисунок </a:t>
            </a:r>
            <a:r>
              <a:rPr lang="ru-RU" sz="2000" dirty="0">
                <a:solidFill>
                  <a:srgbClr val="171616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18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Значение кодов АЦП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171616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372F6EC-1EB7-45B8-A0FC-3A7BF609B84E}"/>
              </a:ext>
            </a:extLst>
          </p:cNvPr>
          <p:cNvSpPr/>
          <p:nvPr/>
        </p:nvSpPr>
        <p:spPr>
          <a:xfrm>
            <a:off x="0" y="6457890"/>
            <a:ext cx="31149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Леонович Илья Андреевич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17161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BC510B8-67B7-409E-B698-F55D21BD2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5112" y="1945271"/>
            <a:ext cx="7079251" cy="25982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16A72D9-323E-4017-99C4-8BCE5969E5FB}"/>
              </a:ext>
            </a:extLst>
          </p:cNvPr>
          <p:cNvSpPr txBox="1"/>
          <p:nvPr/>
        </p:nvSpPr>
        <p:spPr>
          <a:xfrm>
            <a:off x="5296029" y="4543565"/>
            <a:ext cx="631767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Рисунок </a:t>
            </a:r>
            <a:r>
              <a:rPr lang="ru-RU" sz="2000" dirty="0">
                <a:solidFill>
                  <a:srgbClr val="171616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19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Суть проблематики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171616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231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08905D-3DEF-4F83-905B-D85AEBF86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784" y="222949"/>
            <a:ext cx="11514431" cy="523220"/>
          </a:xfrm>
        </p:spPr>
        <p:txBody>
          <a:bodyPr/>
          <a:lstStyle/>
          <a:p>
            <a:pPr algn="ctr"/>
            <a:r>
              <a:rPr lang="ru-RU" sz="2800" dirty="0">
                <a:latin typeface="+mn-lt"/>
              </a:rPr>
              <a:t>Актуальность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2B70DC7-3BD6-4B6B-ABED-5D433F0776BB}"/>
              </a:ext>
            </a:extLst>
          </p:cNvPr>
          <p:cNvSpPr/>
          <p:nvPr/>
        </p:nvSpPr>
        <p:spPr>
          <a:xfrm>
            <a:off x="-89443" y="6420405"/>
            <a:ext cx="31149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solidFill>
                  <a:prstClr val="black"/>
                </a:solidFill>
                <a:latin typeface="Calibri"/>
              </a:rPr>
              <a:t>Леонович Илья Андреевич</a:t>
            </a:r>
            <a:endParaRPr lang="ru-RU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56AA1E-DCB9-4621-A306-A6D064286BE5}"/>
              </a:ext>
            </a:extLst>
          </p:cNvPr>
          <p:cNvSpPr txBox="1"/>
          <p:nvPr/>
        </p:nvSpPr>
        <p:spPr>
          <a:xfrm>
            <a:off x="338784" y="1105287"/>
            <a:ext cx="11188652" cy="2323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000" algn="just">
              <a:spcBef>
                <a:spcPts val="600"/>
              </a:spcBef>
              <a:spcAft>
                <a:spcPts val="600"/>
              </a:spcAft>
            </a:pPr>
            <a:r>
              <a:rPr lang="ru-RU" sz="2000" dirty="0">
                <a:effectLst/>
                <a:ea typeface="Calibri" panose="020F0502020204030204" pitchFamily="34" charset="0"/>
              </a:rPr>
              <a:t>Актуальность работы обусловлена реальной потребностью СЗ АО «СХК» в улучшении качества ведения технологического процесса за счет определения состава газовых смесей участвующих в процессе производства ГФУ для повышения производительности установки пламенного реактора, а также вследствие выработки ресурсного срока действующего на данный момент масс-спектрометра «Сибирь».</a:t>
            </a:r>
          </a:p>
          <a:p>
            <a:pPr indent="450000"/>
            <a:r>
              <a:rPr lang="ru-RU" sz="2000" dirty="0">
                <a:effectLst/>
                <a:ea typeface="Calibri" panose="020F0502020204030204" pitchFamily="34" charset="0"/>
              </a:rPr>
              <a:t>Работа направлена на проверку метода определения фтора в анодном газе с применением УФ-излучения.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059484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08905D-3DEF-4F83-905B-D85AEBF86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785" y="222949"/>
            <a:ext cx="9914488" cy="523220"/>
          </a:xfrm>
        </p:spPr>
        <p:txBody>
          <a:bodyPr/>
          <a:lstStyle/>
          <a:p>
            <a:pPr algn="ctr"/>
            <a:r>
              <a:rPr lang="ru-RU" sz="2800" dirty="0">
                <a:latin typeface="+mn-lt"/>
              </a:rPr>
              <a:t>Затраты на разработку и реализацию проекта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7957D6-E729-4F28-8EBD-5E45C219252D}"/>
              </a:ext>
            </a:extLst>
          </p:cNvPr>
          <p:cNvSpPr txBox="1"/>
          <p:nvPr/>
        </p:nvSpPr>
        <p:spPr>
          <a:xfrm>
            <a:off x="105366" y="1092470"/>
            <a:ext cx="111091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5021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>
                <a:solidFill>
                  <a:srgbClr val="171616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роведен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расчет затрат на разработку и реализацию проекта, а также построены круговые диаграммы по статьям каждой группы затрат, представленные на рисунке 20 и 21.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171616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2447E28-6B8D-40F2-B3DF-62D200124EA3}"/>
              </a:ext>
            </a:extLst>
          </p:cNvPr>
          <p:cNvSpPr txBox="1"/>
          <p:nvPr/>
        </p:nvSpPr>
        <p:spPr>
          <a:xfrm>
            <a:off x="159954" y="5607709"/>
            <a:ext cx="56980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Рисунок </a:t>
            </a:r>
            <a:r>
              <a:rPr lang="ru-RU" sz="2000" dirty="0">
                <a:solidFill>
                  <a:srgbClr val="171616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20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Диаграмма структуры затрат на разработку проекта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171616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02F4EF0-793A-465A-BE43-48E03DC6E8C4}"/>
              </a:ext>
            </a:extLst>
          </p:cNvPr>
          <p:cNvSpPr txBox="1"/>
          <p:nvPr/>
        </p:nvSpPr>
        <p:spPr>
          <a:xfrm>
            <a:off x="5889454" y="5607709"/>
            <a:ext cx="58426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Рисунок </a:t>
            </a:r>
            <a:r>
              <a:rPr lang="ru-RU" sz="2000" dirty="0">
                <a:solidFill>
                  <a:srgbClr val="171616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21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Calibri" panose="020F0502020204030204"/>
                <a:ea typeface="Times New Roman" panose="02020603050405020304" pitchFamily="18" charset="0"/>
                <a:cs typeface="+mn-cs"/>
              </a:rPr>
              <a:t>Диаграмма структуры затрат на реализацию проекта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171616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372F6EC-1EB7-45B8-A0FC-3A7BF609B84E}"/>
              </a:ext>
            </a:extLst>
          </p:cNvPr>
          <p:cNvSpPr/>
          <p:nvPr/>
        </p:nvSpPr>
        <p:spPr>
          <a:xfrm>
            <a:off x="0" y="6457890"/>
            <a:ext cx="31149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Леонович Илья Андреевич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17161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3B341E9-9AD6-4C85-A180-A89E4F105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194" y="1790673"/>
            <a:ext cx="4957585" cy="381703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7296F99-CE65-46F7-B43F-FD3777DE41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1355" y="2082800"/>
            <a:ext cx="4692800" cy="35249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E8208A6-649E-4352-BDE9-7A3CEB1B29A6}"/>
              </a:ext>
            </a:extLst>
          </p:cNvPr>
          <p:cNvSpPr txBox="1"/>
          <p:nvPr/>
        </p:nvSpPr>
        <p:spPr>
          <a:xfrm>
            <a:off x="2105901" y="3276725"/>
            <a:ext cx="1795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467 142 </a:t>
            </a:r>
            <a:r>
              <a:rPr lang="ru-RU" sz="2400" dirty="0"/>
              <a:t>руб.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D46EE3-758B-4ADB-8FA4-D8A1E6B92A63}"/>
              </a:ext>
            </a:extLst>
          </p:cNvPr>
          <p:cNvSpPr txBox="1"/>
          <p:nvPr/>
        </p:nvSpPr>
        <p:spPr>
          <a:xfrm>
            <a:off x="8009456" y="3276725"/>
            <a:ext cx="1795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146 361</a:t>
            </a:r>
            <a:r>
              <a:rPr lang="ru-RU" sz="2400" dirty="0"/>
              <a:t> руб.</a:t>
            </a:r>
          </a:p>
        </p:txBody>
      </p:sp>
    </p:spTree>
    <p:extLst>
      <p:ext uri="{BB962C8B-B14F-4D97-AF65-F5344CB8AC3E}">
        <p14:creationId xmlns:p14="http://schemas.microsoft.com/office/powerpoint/2010/main" val="4270669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08905D-3DEF-4F83-905B-D85AEBF86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784" y="222949"/>
            <a:ext cx="11514431" cy="523220"/>
          </a:xfrm>
        </p:spPr>
        <p:txBody>
          <a:bodyPr/>
          <a:lstStyle/>
          <a:p>
            <a:pPr algn="ctr"/>
            <a:r>
              <a:rPr lang="ru-RU" sz="2800" dirty="0">
                <a:latin typeface="+mn-lt"/>
              </a:rPr>
              <a:t>Заключение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099DE7-2F26-41B2-96A7-5D4279505874}"/>
              </a:ext>
            </a:extLst>
          </p:cNvPr>
          <p:cNvSpPr txBox="1"/>
          <p:nvPr/>
        </p:nvSpPr>
        <p:spPr>
          <a:xfrm>
            <a:off x="338784" y="1159148"/>
            <a:ext cx="11300766" cy="3121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50215" algn="just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В результате выполнения ВКР были решены все задачи, поставленные в техническом задании</a:t>
            </a:r>
            <a:r>
              <a:rPr lang="ru-RU" sz="2000" dirty="0">
                <a:solidFill>
                  <a:srgbClr val="171616"/>
                </a:solidFill>
                <a:latin typeface="Calibri" panose="020F0502020204030204"/>
                <a:ea typeface="Calibri" panose="020F0502020204030204" pitchFamily="34" charset="0"/>
              </a:rPr>
              <a:t>, а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 именно:</a:t>
            </a:r>
          </a:p>
          <a:p>
            <a:pPr marL="0" marR="0" lvl="0" indent="450215" algn="just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ru-RU" sz="2000" dirty="0">
                <a:solidFill>
                  <a:srgbClr val="171616"/>
                </a:solidFill>
                <a:latin typeface="Calibri" panose="020F0502020204030204"/>
                <a:ea typeface="Calibri" panose="020F0502020204030204" pitchFamily="34" charset="0"/>
              </a:rPr>
              <a:t>-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создан прототип устройства определения фтора в анодном газе с помощью УФ-излучения;</a:t>
            </a:r>
          </a:p>
          <a:p>
            <a:pPr marL="0" marR="0" lvl="0" indent="450215" algn="just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- проведен краткий литературный обзор методов регистрации состава анодного газа;</a:t>
            </a:r>
          </a:p>
          <a:p>
            <a:pPr marL="0" marR="0" lvl="0" indent="450215" algn="just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- осуществлена оценка влияния среды анодного газа на конструкционные материалы устройства и произведен подбор материалов;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buClrTx/>
              <a:buSzTx/>
              <a:tabLst/>
              <a:defRPr/>
            </a:pPr>
            <a:r>
              <a:rPr lang="ru-RU" sz="2000" dirty="0">
                <a:solidFill>
                  <a:srgbClr val="171616"/>
                </a:solidFill>
                <a:latin typeface="Calibri" panose="020F0502020204030204"/>
                <a:ea typeface="Calibri" panose="020F0502020204030204" pitchFamily="34" charset="0"/>
              </a:rPr>
              <a:t>        -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осуществлена проверка рабочих диапазонов устройства.</a:t>
            </a:r>
          </a:p>
          <a:p>
            <a:pPr marR="0" lvl="0" algn="just" defTabSz="914400" rtl="0" eaLnBrk="1" fontAlgn="auto" latinLnBrk="0" hangingPunct="1">
              <a:lnSpc>
                <a:spcPts val="1800"/>
              </a:lnSpc>
              <a:buClrTx/>
              <a:buSzTx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171616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+mn-cs"/>
            </a:endParaRPr>
          </a:p>
          <a:p>
            <a:pPr marL="0" marR="0" lvl="0" indent="450000" algn="just" defTabSz="914400" rtl="0" eaLnBrk="1" fontAlgn="auto" latinLnBrk="0" hangingPunct="1">
              <a:lnSpc>
                <a:spcPct val="107000"/>
              </a:lnSpc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17161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На данный момент заказаны новые источники </a:t>
            </a:r>
            <a:r>
              <a:rPr lang="ru-RU" sz="2000" dirty="0">
                <a:solidFill>
                  <a:srgbClr val="171616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ультрафиолетового излучения для продолжения работы по тематике.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171616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11DB402-17C9-4884-8921-B57EBEE74361}"/>
              </a:ext>
            </a:extLst>
          </p:cNvPr>
          <p:cNvSpPr/>
          <p:nvPr/>
        </p:nvSpPr>
        <p:spPr>
          <a:xfrm>
            <a:off x="0" y="6457890"/>
            <a:ext cx="31149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Леонович Илья Андреевич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17161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16506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>
          <a:xfrm>
            <a:off x="916610" y="2848659"/>
            <a:ext cx="6038927" cy="581698"/>
          </a:xfrm>
        </p:spPr>
        <p:txBody>
          <a:bodyPr/>
          <a:lstStyle/>
          <a:p>
            <a:r>
              <a:rPr lang="ru-RU" dirty="0">
                <a:latin typeface="+mn-lt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784959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08905D-3DEF-4F83-905B-D85AEBF86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784" y="222949"/>
            <a:ext cx="11514431" cy="523220"/>
          </a:xfrm>
        </p:spPr>
        <p:txBody>
          <a:bodyPr/>
          <a:lstStyle/>
          <a:p>
            <a:pPr algn="ctr"/>
            <a:r>
              <a:rPr lang="ru-RU" sz="2800" dirty="0">
                <a:latin typeface="+mn-lt"/>
              </a:rPr>
              <a:t>Цель и задачи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1AD4443-C989-4D5C-981E-C9C85B26DB2C}"/>
              </a:ext>
            </a:extLst>
          </p:cNvPr>
          <p:cNvSpPr/>
          <p:nvPr/>
        </p:nvSpPr>
        <p:spPr>
          <a:xfrm>
            <a:off x="-89443" y="6420405"/>
            <a:ext cx="31149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solidFill>
                  <a:prstClr val="black"/>
                </a:solidFill>
                <a:latin typeface="Calibri"/>
              </a:rPr>
              <a:t>Леонович Илья Андреевич</a:t>
            </a:r>
            <a:endParaRPr lang="ru-RU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F6A70A-842C-4EAD-8894-C2850BFF371C}"/>
              </a:ext>
            </a:extLst>
          </p:cNvPr>
          <p:cNvSpPr txBox="1"/>
          <p:nvPr/>
        </p:nvSpPr>
        <p:spPr>
          <a:xfrm>
            <a:off x="338784" y="1334531"/>
            <a:ext cx="11188652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spcBef>
                <a:spcPts val="600"/>
              </a:spcBef>
              <a:spcAft>
                <a:spcPts val="600"/>
              </a:spcAft>
            </a:pPr>
            <a:r>
              <a:rPr lang="ru-RU" sz="2000" b="1" dirty="0">
                <a:effectLst/>
                <a:ea typeface="Calibri" panose="020F0502020204030204" pitchFamily="34" charset="0"/>
              </a:rPr>
              <a:t>Цель работы:</a:t>
            </a:r>
          </a:p>
          <a:p>
            <a:pPr indent="450215" algn="just">
              <a:spcBef>
                <a:spcPts val="600"/>
              </a:spcBef>
              <a:spcAft>
                <a:spcPts val="600"/>
              </a:spcAft>
            </a:pPr>
            <a:r>
              <a:rPr lang="ru-RU" sz="2000" dirty="0">
                <a:effectLst/>
                <a:ea typeface="Calibri" panose="020F0502020204030204" pitchFamily="34" charset="0"/>
              </a:rPr>
              <a:t>Создание прототипа устройства определения фтора в анодном газе, с помощью УФ-излучения.</a:t>
            </a:r>
          </a:p>
          <a:p>
            <a:pPr indent="450215" algn="just">
              <a:spcBef>
                <a:spcPts val="600"/>
              </a:spcBef>
              <a:spcAft>
                <a:spcPts val="600"/>
              </a:spcAft>
            </a:pPr>
            <a:r>
              <a:rPr lang="ru-RU" sz="2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Решаемые в ходе практической работы задачи</a:t>
            </a:r>
            <a:r>
              <a:rPr lang="ru-RU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:</a:t>
            </a:r>
            <a:endParaRPr lang="ru-RU" sz="2000" dirty="0">
              <a:effectLst/>
              <a:ea typeface="Calibri" panose="020F0502020204030204" pitchFamily="34" charset="0"/>
            </a:endParaRPr>
          </a:p>
          <a:p>
            <a:pPr indent="450215" algn="just">
              <a:spcBef>
                <a:spcPts val="600"/>
              </a:spcBef>
              <a:spcAft>
                <a:spcPts val="600"/>
              </a:spcAft>
            </a:pPr>
            <a:r>
              <a:rPr lang="ru-RU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1)</a:t>
            </a:r>
            <a:r>
              <a:rPr lang="ru-RU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Проведение литературного обзора методов регистрации состава анодного газа. Выбор принципа регистрации состава анодного газа.</a:t>
            </a:r>
            <a:endParaRPr lang="ru-RU" sz="2000" dirty="0">
              <a:effectLst/>
              <a:ea typeface="Calibri" panose="020F0502020204030204" pitchFamily="34" charset="0"/>
            </a:endParaRPr>
          </a:p>
          <a:p>
            <a:pPr indent="450215" algn="just">
              <a:spcBef>
                <a:spcPts val="600"/>
              </a:spcBef>
              <a:spcAft>
                <a:spcPts val="600"/>
              </a:spcAft>
            </a:pPr>
            <a:r>
              <a:rPr lang="ru-RU" sz="2000" dirty="0">
                <a:ea typeface="Calibri" panose="020F0502020204030204" pitchFamily="34" charset="0"/>
              </a:rPr>
              <a:t>2)</a:t>
            </a:r>
            <a:r>
              <a:rPr lang="ru-RU" sz="2000" dirty="0">
                <a:effectLst/>
                <a:ea typeface="Calibri" panose="020F0502020204030204" pitchFamily="34" charset="0"/>
              </a:rPr>
              <a:t>Оценка влияния среды анодного газа на конструкционные материалы устройства и подбор материалов исходя из этих результатов.</a:t>
            </a:r>
          </a:p>
          <a:p>
            <a:pPr indent="450215" algn="just">
              <a:spcBef>
                <a:spcPts val="600"/>
              </a:spcBef>
              <a:spcAft>
                <a:spcPts val="600"/>
              </a:spcAft>
            </a:pPr>
            <a:r>
              <a:rPr lang="ru-RU" sz="2000" dirty="0">
                <a:ea typeface="Calibri" panose="020F0502020204030204" pitchFamily="34" charset="0"/>
              </a:rPr>
              <a:t>3)</a:t>
            </a:r>
            <a:r>
              <a:rPr lang="ru-RU" sz="2000" dirty="0">
                <a:effectLst/>
                <a:ea typeface="Calibri" panose="020F0502020204030204" pitchFamily="34" charset="0"/>
              </a:rPr>
              <a:t>Создание прототипа устройства определения фтора в анодном газе.</a:t>
            </a:r>
          </a:p>
          <a:p>
            <a:pPr indent="450215" algn="just">
              <a:spcBef>
                <a:spcPts val="600"/>
              </a:spcBef>
              <a:spcAft>
                <a:spcPts val="600"/>
              </a:spcAft>
            </a:pPr>
            <a:r>
              <a:rPr lang="ru-RU" sz="2000" dirty="0">
                <a:ea typeface="Calibri" panose="020F0502020204030204" pitchFamily="34" charset="0"/>
              </a:rPr>
              <a:t>4)</a:t>
            </a:r>
            <a:r>
              <a:rPr lang="ru-RU" sz="2000" dirty="0">
                <a:effectLst/>
                <a:ea typeface="Calibri" panose="020F0502020204030204" pitchFamily="34" charset="0"/>
              </a:rPr>
              <a:t>Проверка рабочих диапазонов устройства определения фтора в анодном газе и определение корреляционных зависимостей.</a:t>
            </a:r>
          </a:p>
        </p:txBody>
      </p:sp>
    </p:spTree>
    <p:extLst>
      <p:ext uri="{BB962C8B-B14F-4D97-AF65-F5344CB8AC3E}">
        <p14:creationId xmlns:p14="http://schemas.microsoft.com/office/powerpoint/2010/main" val="1147065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08905D-3DEF-4F83-905B-D85AEBF86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784" y="222949"/>
            <a:ext cx="11514431" cy="523220"/>
          </a:xfrm>
        </p:spPr>
        <p:txBody>
          <a:bodyPr/>
          <a:lstStyle/>
          <a:p>
            <a:pPr algn="ctr"/>
            <a:r>
              <a:rPr lang="ru-RU" sz="2800" dirty="0">
                <a:latin typeface="+mn-lt"/>
              </a:rPr>
              <a:t>Объект исследования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D507A9C-075C-4B5D-AA58-039E655D9673}"/>
              </a:ext>
            </a:extLst>
          </p:cNvPr>
          <p:cNvSpPr/>
          <p:nvPr/>
        </p:nvSpPr>
        <p:spPr>
          <a:xfrm>
            <a:off x="-89443" y="6420405"/>
            <a:ext cx="31149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solidFill>
                  <a:prstClr val="black"/>
                </a:solidFill>
                <a:latin typeface="Calibri"/>
              </a:rPr>
              <a:t>Леонович Илья Андреевич</a:t>
            </a:r>
            <a:endParaRPr lang="ru-RU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D5EB24-748E-42CF-B9F9-3A4250675096}"/>
              </a:ext>
            </a:extLst>
          </p:cNvPr>
          <p:cNvSpPr txBox="1"/>
          <p:nvPr/>
        </p:nvSpPr>
        <p:spPr>
          <a:xfrm>
            <a:off x="338784" y="1275264"/>
            <a:ext cx="11188652" cy="37600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spcAft>
                <a:spcPts val="800"/>
              </a:spcAft>
            </a:pPr>
            <a:r>
              <a:rPr lang="ru-RU" sz="2000" dirty="0">
                <a:effectLst/>
                <a:ea typeface="Calibri" panose="020F0502020204030204" pitchFamily="34" charset="0"/>
              </a:rPr>
              <a:t>В текущей работе объектом исследования, для которого разрабатывается прототип устройства определения фтора в анодном газе производства ГФУ является пламенный реактор, на вход которого поступает анодный газ с электролизной установки </a:t>
            </a:r>
            <a:r>
              <a:rPr lang="ru-RU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состоящий из:</a:t>
            </a:r>
          </a:p>
          <a:p>
            <a:pPr lvl="0" indent="450000" algn="just"/>
            <a:r>
              <a:rPr lang="ru-RU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Фтор 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US" sz="2000" baseline="-25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50000" algn="just"/>
            <a:r>
              <a:rPr lang="ru-RU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2) Фтороводород 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HF;</a:t>
            </a: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50000" algn="just">
              <a:spcAft>
                <a:spcPts val="800"/>
              </a:spcAft>
            </a:pPr>
            <a:r>
              <a:rPr lang="ru-RU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3) Азот 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000" baseline="-25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50000" algn="just">
              <a:spcAft>
                <a:spcPts val="600"/>
              </a:spcAft>
            </a:pPr>
            <a:r>
              <a:rPr lang="ru-RU" sz="20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Парогазовая смесь, выходящая из пламенного реактора, содержит: </a:t>
            </a:r>
          </a:p>
          <a:p>
            <a:pPr lvl="0" indent="450000" algn="just"/>
            <a:r>
              <a:rPr lang="ru-RU" sz="20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1) ГФУ (74 %);</a:t>
            </a:r>
          </a:p>
          <a:p>
            <a:pPr lvl="0" indent="450000" algn="just"/>
            <a:r>
              <a:rPr lang="ru-RU" sz="20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2) Фтор (10 %); </a:t>
            </a:r>
          </a:p>
          <a:p>
            <a:pPr lvl="0" indent="450000" algn="just"/>
            <a:r>
              <a:rPr lang="ru-RU" sz="2000" dirty="0"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3) Азот (15 %);</a:t>
            </a:r>
          </a:p>
          <a:p>
            <a:pPr indent="450000" algn="just"/>
            <a:r>
              <a:rPr lang="ru-RU" sz="2000" dirty="0">
                <a:ea typeface="SimSun" panose="02010600030101010101" pitchFamily="2" charset="-122"/>
                <a:cs typeface="Times New Roman" panose="02020603050405020304" pitchFamily="18" charset="0"/>
              </a:rPr>
              <a:t>4) И 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другие </a:t>
            </a:r>
            <a:r>
              <a:rPr lang="ru-RU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газы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 (не более 1%).</a:t>
            </a:r>
          </a:p>
        </p:txBody>
      </p:sp>
    </p:spTree>
    <p:extLst>
      <p:ext uri="{BB962C8B-B14F-4D97-AF65-F5344CB8AC3E}">
        <p14:creationId xmlns:p14="http://schemas.microsoft.com/office/powerpoint/2010/main" val="229083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B0034B4-ABC3-4EE4-9E66-AD9DC33E83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034" y="2043125"/>
            <a:ext cx="10063566" cy="404175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08905D-3DEF-4F83-905B-D85AEBF86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784" y="222949"/>
            <a:ext cx="11514431" cy="523220"/>
          </a:xfrm>
        </p:spPr>
        <p:txBody>
          <a:bodyPr/>
          <a:lstStyle/>
          <a:p>
            <a:pPr algn="ctr"/>
            <a:r>
              <a:rPr lang="ru-RU" sz="2800" dirty="0">
                <a:latin typeface="+mn-lt"/>
              </a:rPr>
              <a:t>Метод абсорбционной спектрометрии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D507A9C-075C-4B5D-AA58-039E655D9673}"/>
              </a:ext>
            </a:extLst>
          </p:cNvPr>
          <p:cNvSpPr/>
          <p:nvPr/>
        </p:nvSpPr>
        <p:spPr>
          <a:xfrm>
            <a:off x="-89443" y="6420405"/>
            <a:ext cx="31149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solidFill>
                  <a:prstClr val="black"/>
                </a:solidFill>
                <a:latin typeface="Calibri"/>
              </a:rPr>
              <a:t>Леонович Илья Андреевич</a:t>
            </a:r>
            <a:endParaRPr lang="ru-RU" sz="20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E3843EC-A255-42E9-B2B6-B0C059F57B88}"/>
              </a:ext>
            </a:extLst>
          </p:cNvPr>
          <p:cNvSpPr/>
          <p:nvPr/>
        </p:nvSpPr>
        <p:spPr>
          <a:xfrm>
            <a:off x="338784" y="1223845"/>
            <a:ext cx="112944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/>
            <a:r>
              <a:rPr lang="ru-RU" sz="2000" b="0" i="0" dirty="0">
                <a:solidFill>
                  <a:srgbClr val="202122"/>
                </a:solidFill>
                <a:effectLst/>
              </a:rPr>
              <a:t>Абсорбционная спектрометрия </a:t>
            </a:r>
            <a:r>
              <a:rPr lang="ru-RU" sz="2000" dirty="0">
                <a:solidFill>
                  <a:srgbClr val="202122"/>
                </a:solidFill>
              </a:rPr>
              <a:t>–</a:t>
            </a:r>
            <a:r>
              <a:rPr lang="ru-RU" sz="2000" b="0" i="0" dirty="0">
                <a:solidFill>
                  <a:srgbClr val="202122"/>
                </a:solidFill>
                <a:effectLst/>
              </a:rPr>
              <a:t> это спектрометрический метод, при использовании которого измеряют поглощение излучения при прохождении через образец в зависимости от длины волны.</a:t>
            </a:r>
            <a:endParaRPr lang="ru-RU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772585-C262-4506-8B95-1C054B1C0DBD}"/>
              </a:ext>
            </a:extLst>
          </p:cNvPr>
          <p:cNvSpPr txBox="1"/>
          <p:nvPr/>
        </p:nvSpPr>
        <p:spPr>
          <a:xfrm>
            <a:off x="2373266" y="5884828"/>
            <a:ext cx="74454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000"/>
            <a:r>
              <a:rPr lang="ru-RU" sz="2000" dirty="0">
                <a:effectLst/>
                <a:ea typeface="Calibri" panose="020F0502020204030204" pitchFamily="34" charset="0"/>
              </a:rPr>
              <a:t>Рисунок 1 – Схема поглощения электромагнитного излучения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770332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08905D-3DEF-4F83-905B-D85AEBF86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784" y="222949"/>
            <a:ext cx="11514431" cy="523220"/>
          </a:xfrm>
        </p:spPr>
        <p:txBody>
          <a:bodyPr/>
          <a:lstStyle/>
          <a:p>
            <a:pPr algn="ctr"/>
            <a:r>
              <a:rPr lang="ru-RU" sz="2800" dirty="0">
                <a:latin typeface="+mn-lt"/>
              </a:rPr>
              <a:t>Ультрафиолетовая спектрометрия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536BD8B-8BD0-40C3-80ED-5D75A502D29C}"/>
              </a:ext>
            </a:extLst>
          </p:cNvPr>
          <p:cNvSpPr/>
          <p:nvPr/>
        </p:nvSpPr>
        <p:spPr>
          <a:xfrm>
            <a:off x="-89443" y="6420405"/>
            <a:ext cx="31149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solidFill>
                  <a:prstClr val="black"/>
                </a:solidFill>
                <a:latin typeface="Calibri"/>
              </a:rPr>
              <a:t>Леонович Илья Андреевич</a:t>
            </a:r>
            <a:endParaRPr lang="ru-RU" sz="20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D8B6FC7-5E33-4DCC-BFF4-8C4168101C8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36699" y="1942903"/>
            <a:ext cx="9118600" cy="43460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741A035-9429-4A8E-AD3E-87F15BF63A3B}"/>
              </a:ext>
            </a:extLst>
          </p:cNvPr>
          <p:cNvSpPr txBox="1"/>
          <p:nvPr/>
        </p:nvSpPr>
        <p:spPr>
          <a:xfrm>
            <a:off x="338784" y="1131331"/>
            <a:ext cx="1118865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000"/>
            <a:r>
              <a:rPr lang="ru-RU" sz="2000" dirty="0">
                <a:effectLst/>
                <a:ea typeface="Calibri" panose="020F0502020204030204" pitchFamily="34" charset="0"/>
              </a:rPr>
              <a:t>В данной работе использован тип ультрафиолетовой спектрометрии.</a:t>
            </a:r>
          </a:p>
          <a:p>
            <a:pPr indent="450000"/>
            <a:r>
              <a:rPr lang="ru-RU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Анализ состава газов, основан на изучении спектров поглощения анализируемого вещества в ультрафиолетовой области спектра.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6E65F1-0C95-415D-B5A0-3FF729C3FDE3}"/>
              </a:ext>
            </a:extLst>
          </p:cNvPr>
          <p:cNvSpPr txBox="1"/>
          <p:nvPr/>
        </p:nvSpPr>
        <p:spPr>
          <a:xfrm>
            <a:off x="3104001" y="6084883"/>
            <a:ext cx="664439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000"/>
            <a:r>
              <a:rPr lang="ru-RU" sz="2000" dirty="0">
                <a:effectLst/>
                <a:ea typeface="Calibri" panose="020F0502020204030204" pitchFamily="34" charset="0"/>
              </a:rPr>
              <a:t>Рисунок 2 – Структурная схема УФ-спектрометра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774714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08905D-3DEF-4F83-905B-D85AEBF86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784" y="7506"/>
            <a:ext cx="11514431" cy="954107"/>
          </a:xfrm>
        </p:spPr>
        <p:txBody>
          <a:bodyPr/>
          <a:lstStyle/>
          <a:p>
            <a:pPr algn="ctr"/>
            <a:r>
              <a:rPr lang="ru-RU" sz="2800" dirty="0">
                <a:latin typeface="+mn-lt"/>
              </a:rPr>
              <a:t>Анализ материалов, подходящих к применению </a:t>
            </a:r>
            <a:br>
              <a:rPr lang="ru-RU" sz="2800" dirty="0">
                <a:latin typeface="+mn-lt"/>
              </a:rPr>
            </a:br>
            <a:r>
              <a:rPr lang="ru-RU" sz="2800" dirty="0">
                <a:latin typeface="+mn-lt"/>
              </a:rPr>
              <a:t>в прототипе устройства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536BD8B-8BD0-40C3-80ED-5D75A502D29C}"/>
              </a:ext>
            </a:extLst>
          </p:cNvPr>
          <p:cNvSpPr/>
          <p:nvPr/>
        </p:nvSpPr>
        <p:spPr>
          <a:xfrm>
            <a:off x="-89443" y="6420405"/>
            <a:ext cx="31149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solidFill>
                  <a:prstClr val="black"/>
                </a:solidFill>
                <a:latin typeface="Calibri"/>
              </a:rPr>
              <a:t>Леонович Илья Андреевич</a:t>
            </a:r>
            <a:endParaRPr lang="ru-RU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41A035-9429-4A8E-AD3E-87F15BF63A3B}"/>
              </a:ext>
            </a:extLst>
          </p:cNvPr>
          <p:cNvSpPr txBox="1"/>
          <p:nvPr/>
        </p:nvSpPr>
        <p:spPr>
          <a:xfrm>
            <a:off x="338784" y="1334531"/>
            <a:ext cx="111886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000"/>
            <a:r>
              <a:rPr lang="ru-RU" sz="2000" dirty="0">
                <a:ea typeface="Calibri" panose="020F0502020204030204" pitchFamily="34" charset="0"/>
              </a:rPr>
              <a:t>Проведен сравнительный анализ конструкционных материалов, подходящих для использования в прототипе (таблица 1).</a:t>
            </a:r>
            <a:endParaRPr lang="ru-RU" sz="2000" dirty="0">
              <a:effectLst/>
              <a:ea typeface="Calibri" panose="020F0502020204030204" pitchFamily="34" charset="0"/>
            </a:endParaRPr>
          </a:p>
        </p:txBody>
      </p:sp>
      <p:graphicFrame>
        <p:nvGraphicFramePr>
          <p:cNvPr id="8" name="Таблица 5">
            <a:extLst>
              <a:ext uri="{FF2B5EF4-FFF2-40B4-BE49-F238E27FC236}">
                <a16:creationId xmlns:a16="http://schemas.microsoft.com/office/drawing/2014/main" id="{CA7CFF4C-7F54-4077-B0F8-3049E71146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749175"/>
              </p:ext>
            </p:extLst>
          </p:nvPr>
        </p:nvGraphicFramePr>
        <p:xfrm>
          <a:off x="905078" y="2827248"/>
          <a:ext cx="10367525" cy="24434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0207">
                  <a:extLst>
                    <a:ext uri="{9D8B030D-6E8A-4147-A177-3AD203B41FA5}">
                      <a16:colId xmlns:a16="http://schemas.microsoft.com/office/drawing/2014/main" val="2962323893"/>
                    </a:ext>
                  </a:extLst>
                </a:gridCol>
                <a:gridCol w="3151698">
                  <a:extLst>
                    <a:ext uri="{9D8B030D-6E8A-4147-A177-3AD203B41FA5}">
                      <a16:colId xmlns:a16="http://schemas.microsoft.com/office/drawing/2014/main" val="3978538968"/>
                    </a:ext>
                  </a:extLst>
                </a:gridCol>
                <a:gridCol w="5985620">
                  <a:extLst>
                    <a:ext uri="{9D8B030D-6E8A-4147-A177-3AD203B41FA5}">
                      <a16:colId xmlns:a16="http://schemas.microsoft.com/office/drawing/2014/main" val="1201367959"/>
                    </a:ext>
                  </a:extLst>
                </a:gridCol>
              </a:tblGrid>
              <a:tr h="52321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№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Материал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Область применения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64814170"/>
                  </a:ext>
                </a:extLst>
              </a:tr>
              <a:tr h="52321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Кварцевое стекло, </a:t>
                      </a:r>
                      <a:r>
                        <a:rPr lang="ru-RU" sz="1800" dirty="0">
                          <a:highlight>
                            <a:srgbClr val="00FF00"/>
                          </a:highlight>
                        </a:rPr>
                        <a:t>лейкосапфировое стекло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Подходят для изготовления линз, зеркал и других оптических элементов</a:t>
                      </a:r>
                      <a:endParaRPr lang="ru-RU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70524560"/>
                  </a:ext>
                </a:extLst>
              </a:tr>
              <a:tr h="52321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highlight>
                            <a:srgbClr val="00FF00"/>
                          </a:highlight>
                        </a:rPr>
                        <a:t>Фторопласт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Подходит для изготовления уплотнений, обеспечивающих герметичность прототипа, основной конструкции</a:t>
                      </a:r>
                      <a:endParaRPr lang="ru-RU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26321079"/>
                  </a:ext>
                </a:extLst>
              </a:tr>
              <a:tr h="52321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highlight>
                            <a:srgbClr val="00FF00"/>
                          </a:highlight>
                        </a:rPr>
                        <a:t>Медь</a:t>
                      </a:r>
                      <a:r>
                        <a:rPr lang="ru-RU" sz="1800" dirty="0"/>
                        <a:t>, </a:t>
                      </a:r>
                      <a:r>
                        <a:rPr lang="ru-RU" sz="1800" dirty="0">
                          <a:highlight>
                            <a:srgbClr val="00FF00"/>
                          </a:highlight>
                        </a:rPr>
                        <a:t>латунь</a:t>
                      </a:r>
                      <a:r>
                        <a:rPr lang="ru-RU" sz="1800" dirty="0"/>
                        <a:t>, нержавеющая сталь, сталь 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Подходят для применения в запорно-регулирующей арматуре, трубопроводе, конструктивных элементах</a:t>
                      </a:r>
                      <a:endParaRPr lang="ru-RU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19924759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25BED4C5-F43A-4C45-BBE0-19E05A698A4F}"/>
              </a:ext>
            </a:extLst>
          </p:cNvPr>
          <p:cNvSpPr txBox="1"/>
          <p:nvPr/>
        </p:nvSpPr>
        <p:spPr>
          <a:xfrm>
            <a:off x="338784" y="2350194"/>
            <a:ext cx="1005839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000"/>
            <a:r>
              <a:rPr lang="ru-RU" sz="2000" dirty="0">
                <a:ea typeface="Calibri" panose="020F0502020204030204" pitchFamily="34" charset="0"/>
              </a:rPr>
              <a:t>Таблица 1 – Материалы, устойчивые к воздействию компонентов анодной среды</a:t>
            </a:r>
            <a:endParaRPr lang="ru-RU" sz="2000" dirty="0">
              <a:effectLst/>
              <a:ea typeface="Calibri" panose="020F0502020204030204" pitchFamily="34" charset="0"/>
            </a:endParaRPr>
          </a:p>
          <a:p>
            <a:pPr indent="450000"/>
            <a:endParaRPr lang="ru-RU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00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1448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08905D-3DEF-4F83-905B-D85AEBF86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5906" y="7506"/>
            <a:ext cx="11514431" cy="954107"/>
          </a:xfrm>
        </p:spPr>
        <p:txBody>
          <a:bodyPr/>
          <a:lstStyle/>
          <a:p>
            <a:pPr algn="ctr"/>
            <a:r>
              <a:rPr lang="ru-RU" sz="2800" dirty="0">
                <a:latin typeface="+mn-lt"/>
              </a:rPr>
              <a:t>Разработка структурных схем прототипа устройства </a:t>
            </a:r>
            <a:br>
              <a:rPr lang="ru-RU" sz="2800" dirty="0">
                <a:latin typeface="+mn-lt"/>
              </a:rPr>
            </a:br>
            <a:r>
              <a:rPr lang="ru-RU" sz="2800" dirty="0">
                <a:latin typeface="+mn-lt"/>
              </a:rPr>
              <a:t>определения фтора в анодном газе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536BD8B-8BD0-40C3-80ED-5D75A502D29C}"/>
              </a:ext>
            </a:extLst>
          </p:cNvPr>
          <p:cNvSpPr/>
          <p:nvPr/>
        </p:nvSpPr>
        <p:spPr>
          <a:xfrm>
            <a:off x="-89443" y="6420405"/>
            <a:ext cx="31149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solidFill>
                  <a:prstClr val="black"/>
                </a:solidFill>
                <a:latin typeface="Calibri"/>
              </a:rPr>
              <a:t>Леонович Илья Андреевич</a:t>
            </a:r>
            <a:endParaRPr lang="ru-RU" sz="20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FB32E21-3B61-4CBE-B5A3-435FBB2CEDDD}"/>
              </a:ext>
            </a:extLst>
          </p:cNvPr>
          <p:cNvPicPr/>
          <p:nvPr/>
        </p:nvPicPr>
        <p:blipFill rotWithShape="1">
          <a:blip r:embed="rId2"/>
          <a:srcRect t="3973" b="2997"/>
          <a:stretch/>
        </p:blipFill>
        <p:spPr>
          <a:xfrm>
            <a:off x="2906088" y="1209771"/>
            <a:ext cx="6385722" cy="41246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313F90C-CAFF-40A4-8450-3C97487BF798}"/>
              </a:ext>
            </a:extLst>
          </p:cNvPr>
          <p:cNvSpPr txBox="1"/>
          <p:nvPr/>
        </p:nvSpPr>
        <p:spPr>
          <a:xfrm>
            <a:off x="2244220" y="5413402"/>
            <a:ext cx="788982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Рисунок 3 – Структурная схема прототипа устройства определения фтора в анодном газе </a:t>
            </a:r>
          </a:p>
        </p:txBody>
      </p:sp>
    </p:spTree>
    <p:extLst>
      <p:ext uri="{BB962C8B-B14F-4D97-AF65-F5344CB8AC3E}">
        <p14:creationId xmlns:p14="http://schemas.microsoft.com/office/powerpoint/2010/main" val="2074597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C18554A-1F16-45C9-97D2-BB69BDE1B4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6" t="11605" r="5375" b="11112"/>
          <a:stretch/>
        </p:blipFill>
        <p:spPr>
          <a:xfrm>
            <a:off x="1917033" y="961613"/>
            <a:ext cx="8357934" cy="51345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419087F-A82E-4919-B6AA-A76B1F1E7C42}"/>
              </a:ext>
            </a:extLst>
          </p:cNvPr>
          <p:cNvSpPr txBox="1"/>
          <p:nvPr/>
        </p:nvSpPr>
        <p:spPr>
          <a:xfrm>
            <a:off x="1468034" y="6020295"/>
            <a:ext cx="93531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Рисунок 4 – Структурная схема системы определения фтора в анодном газе 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08905D-3DEF-4F83-905B-D85AEBF86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5906" y="7506"/>
            <a:ext cx="11514431" cy="954107"/>
          </a:xfrm>
        </p:spPr>
        <p:txBody>
          <a:bodyPr/>
          <a:lstStyle/>
          <a:p>
            <a:pPr algn="ctr"/>
            <a:r>
              <a:rPr lang="ru-RU" sz="2800" dirty="0">
                <a:latin typeface="+mn-lt"/>
              </a:rPr>
              <a:t>Разработка структурных схем прототипа устройства </a:t>
            </a:r>
            <a:br>
              <a:rPr lang="ru-RU" sz="2800" dirty="0">
                <a:latin typeface="+mn-lt"/>
              </a:rPr>
            </a:br>
            <a:r>
              <a:rPr lang="ru-RU" sz="2800" dirty="0">
                <a:latin typeface="+mn-lt"/>
              </a:rPr>
              <a:t>определения фтора в анодном газе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536BD8B-8BD0-40C3-80ED-5D75A502D29C}"/>
              </a:ext>
            </a:extLst>
          </p:cNvPr>
          <p:cNvSpPr/>
          <p:nvPr/>
        </p:nvSpPr>
        <p:spPr>
          <a:xfrm>
            <a:off x="-89443" y="6420405"/>
            <a:ext cx="31149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solidFill>
                  <a:prstClr val="black"/>
                </a:solidFill>
                <a:latin typeface="Calibri"/>
              </a:rPr>
              <a:t>Леонович Илья Андреевич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598642779"/>
      </p:ext>
    </p:extLst>
  </p:cSld>
  <p:clrMapOvr>
    <a:masterClrMapping/>
  </p:clrMapOvr>
</p:sld>
</file>

<file path=ppt/theme/theme1.xml><?xml version="1.0" encoding="utf-8"?>
<a:theme xmlns:a="http://schemas.openxmlformats.org/drawingml/2006/main" name="Шаблон МИФИ">
  <a:themeElements>
    <a:clrScheme name="Другая 7">
      <a:dk1>
        <a:srgbClr val="171616"/>
      </a:dk1>
      <a:lt1>
        <a:srgbClr val="FFFFFF"/>
      </a:lt1>
      <a:dk2>
        <a:srgbClr val="0055BB"/>
      </a:dk2>
      <a:lt2>
        <a:srgbClr val="E2E2E2"/>
      </a:lt2>
      <a:accent1>
        <a:srgbClr val="0055BB"/>
      </a:accent1>
      <a:accent2>
        <a:srgbClr val="00BBEE"/>
      </a:accent2>
      <a:accent3>
        <a:srgbClr val="FF5000"/>
      </a:accent3>
      <a:accent4>
        <a:srgbClr val="00B050"/>
      </a:accent4>
      <a:accent5>
        <a:srgbClr val="00FFCC"/>
      </a:accent5>
      <a:accent6>
        <a:srgbClr val="FF66CC"/>
      </a:accent6>
      <a:hlink>
        <a:srgbClr val="00BBEE"/>
      </a:hlink>
      <a:folHlink>
        <a:srgbClr val="FFAE89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800" b="1" dirty="0" smtClean="0">
            <a:solidFill>
              <a:schemeClr val="bg1"/>
            </a:solidFill>
            <a:latin typeface="Montserrat" panose="00000500000000000000" pitchFamily="2" charset="-5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4254</TotalTime>
  <Words>1021</Words>
  <Application>Microsoft Office PowerPoint</Application>
  <PresentationFormat>Широкоэкранный</PresentationFormat>
  <Paragraphs>132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SimSun</vt:lpstr>
      <vt:lpstr>Arial</vt:lpstr>
      <vt:lpstr>Calibri</vt:lpstr>
      <vt:lpstr>Cambria Math</vt:lpstr>
      <vt:lpstr>Montserrat</vt:lpstr>
      <vt:lpstr>Times New Roman</vt:lpstr>
      <vt:lpstr>Шаблон МИФИ</vt:lpstr>
      <vt:lpstr>Презентация PowerPoint</vt:lpstr>
      <vt:lpstr>Актуальность</vt:lpstr>
      <vt:lpstr>Цель и задачи</vt:lpstr>
      <vt:lpstr>Объект исследования</vt:lpstr>
      <vt:lpstr>Метод абсорбционной спектрометрии</vt:lpstr>
      <vt:lpstr>Ультрафиолетовая спектрометрия</vt:lpstr>
      <vt:lpstr>Анализ материалов, подходящих к применению  в прототипе устройства</vt:lpstr>
      <vt:lpstr>Разработка структурных схем прототипа устройства  определения фтора в анодном газе</vt:lpstr>
      <vt:lpstr>Разработка структурных схем прототипа устройства  определения фтора в анодном газе</vt:lpstr>
      <vt:lpstr>Разработка функциональной схемы прототипа устройства</vt:lpstr>
      <vt:lpstr>Разработка принципиальных схем прототипа устройства</vt:lpstr>
      <vt:lpstr>Разработка принципиальных схем прототипа устройства</vt:lpstr>
      <vt:lpstr>Разработка чертежной конструкторской документации</vt:lpstr>
      <vt:lpstr>Разработка чертежной конструкторской документации</vt:lpstr>
      <vt:lpstr>Разработка чертежной конструкторской документации</vt:lpstr>
      <vt:lpstr>Сборка прототипа устройства определения фтора в анодном газе</vt:lpstr>
      <vt:lpstr>Разработка регламента испытаний прототипа</vt:lpstr>
      <vt:lpstr>Проверка работоспособности UV-датчика</vt:lpstr>
      <vt:lpstr>Проверка работоспособности прототипа  устройства определения фтора</vt:lpstr>
      <vt:lpstr>Затраты на разработку и реализацию проекта</vt:lpstr>
      <vt:lpstr>Заключение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Иванов</dc:creator>
  <cp:lastModifiedBy>Xpan</cp:lastModifiedBy>
  <cp:revision>471</cp:revision>
  <cp:lastPrinted>2023-06-02T02:55:44Z</cp:lastPrinted>
  <dcterms:created xsi:type="dcterms:W3CDTF">2022-09-13T22:12:48Z</dcterms:created>
  <dcterms:modified xsi:type="dcterms:W3CDTF">2024-12-27T03:48:35Z</dcterms:modified>
</cp:coreProperties>
</file>