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4" r:id="rId1"/>
  </p:sldMasterIdLst>
  <p:notesMasterIdLst>
    <p:notesMasterId r:id="rId19"/>
  </p:notesMasterIdLst>
  <p:sldIdLst>
    <p:sldId id="267" r:id="rId2"/>
    <p:sldId id="272" r:id="rId3"/>
    <p:sldId id="307" r:id="rId4"/>
    <p:sldId id="306" r:id="rId5"/>
    <p:sldId id="333" r:id="rId6"/>
    <p:sldId id="313" r:id="rId7"/>
    <p:sldId id="321" r:id="rId8"/>
    <p:sldId id="319" r:id="rId9"/>
    <p:sldId id="331" r:id="rId10"/>
    <p:sldId id="318" r:id="rId11"/>
    <p:sldId id="315" r:id="rId12"/>
    <p:sldId id="314" r:id="rId13"/>
    <p:sldId id="332" r:id="rId14"/>
    <p:sldId id="324" r:id="rId15"/>
    <p:sldId id="334" r:id="rId16"/>
    <p:sldId id="304" r:id="rId17"/>
    <p:sldId id="325" r:id="rId18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B"/>
    <a:srgbClr val="E1EFFF"/>
    <a:srgbClr val="DFE1E5"/>
    <a:srgbClr val="DDDEDE"/>
    <a:srgbClr val="0061AF"/>
    <a:srgbClr val="222A3F"/>
    <a:srgbClr val="0092C4"/>
    <a:srgbClr val="00BBEE"/>
    <a:srgbClr val="FF7300"/>
    <a:srgbClr val="E46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85465" autoAdjust="0"/>
  </p:normalViewPr>
  <p:slideViewPr>
    <p:cSldViewPr snapToGrid="0" showGuides="1">
      <p:cViewPr>
        <p:scale>
          <a:sx n="66" d="100"/>
          <a:sy n="66" d="100"/>
        </p:scale>
        <p:origin x="342" y="564"/>
      </p:cViewPr>
      <p:guideLst>
        <p:guide pos="3840"/>
        <p:guide orient="horz"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AE82-AA6A-42FD-AD2F-A61ACBE382CA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671E0-2FD3-41E6-9160-0B3A7559A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7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6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0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5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1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8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671E0-2FD3-41E6-9160-0B3A7559A3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6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0" y="11429"/>
            <a:ext cx="2296952" cy="11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225" y="15351"/>
            <a:ext cx="2268882" cy="110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973" y="23966"/>
            <a:ext cx="229839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0" y="11429"/>
            <a:ext cx="2296952" cy="11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6" y="1166493"/>
            <a:ext cx="5684203" cy="43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0" y="4465509"/>
            <a:ext cx="4762500" cy="1092607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Ответственный секретарь приемной комиссии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Мыскова</a:t>
            </a:r>
            <a:r>
              <a:rPr lang="ru-RU" sz="2000" dirty="0" smtClean="0">
                <a:solidFill>
                  <a:srgbClr val="002060"/>
                </a:solidFill>
              </a:rPr>
              <a:t> Н.В.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846" y="1565424"/>
            <a:ext cx="5486154" cy="2877711"/>
          </a:xfrm>
        </p:spPr>
        <p:txBody>
          <a:bodyPr/>
          <a:lstStyle/>
          <a:p>
            <a:r>
              <a:rPr lang="ru-RU" sz="2800" dirty="0"/>
              <a:t>«</a:t>
            </a:r>
            <a:r>
              <a:rPr lang="ru-RU" sz="2800" dirty="0" smtClean="0"/>
              <a:t>Об  особенностях приемной кампании и изменениях в правилах приема в вузы в 2024 году»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1" y="427705"/>
            <a:ext cx="204594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3" y="-11229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5085"/>
          <a:stretch/>
        </p:blipFill>
        <p:spPr>
          <a:xfrm>
            <a:off x="5742789" y="65509"/>
            <a:ext cx="2319309" cy="1477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4808" t="3061" r="40741" b="9078"/>
          <a:stretch/>
        </p:blipFill>
        <p:spPr>
          <a:xfrm>
            <a:off x="537499" y="1543050"/>
            <a:ext cx="5787347" cy="49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7000" y="143658"/>
            <a:ext cx="11514138" cy="954107"/>
          </a:xfrm>
        </p:spPr>
        <p:txBody>
          <a:bodyPr/>
          <a:lstStyle/>
          <a:p>
            <a:r>
              <a:rPr lang="ru-RU" dirty="0"/>
              <a:t>Сроки приёма </a:t>
            </a:r>
            <a:r>
              <a:rPr lang="ru-RU" dirty="0" smtClean="0"/>
              <a:t>документов</a:t>
            </a:r>
            <a:r>
              <a:rPr lang="ru-RU" dirty="0">
                <a:latin typeface="Montserrat" panose="020B0604020202020204" charset="-52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/>
            </a:r>
            <a:b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</a:b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>по программам магистратуры и аспирантуры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2031" y="1267725"/>
            <a:ext cx="8357236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0055BB"/>
                </a:solidFill>
                <a:cs typeface="Arial" panose="020B0604020202020204" pitchFamily="34" charset="0"/>
              </a:rPr>
              <a:t>Магистратура (бюджет)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 июня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- срок начала приема документов.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3 августа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- срок завершения приема документов.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10 августа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- срок завершения вступительных испытаний.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12 августа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- день завершения приема оригинала документа.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14 августа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- издание приказа (приказов) о зачислении на бюд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жет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2031" y="3330455"/>
            <a:ext cx="11615893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55BB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55BB"/>
                </a:solidFill>
                <a:effectLst/>
                <a:cs typeface="Arial" panose="020B0604020202020204" pitchFamily="34" charset="0"/>
              </a:rPr>
              <a:t>Аспирантура (бюджет)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rgbClr val="0055BB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 июня  2024 года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– начало приема документов на все формы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3 августа 2024 года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– завершение приема документов и индивидуальных достижений поступающих;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10 августа 2024 года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– окончание проведения вступительных испытаний;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12 августа 2024 года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– последний день для предоставления оригинала документа об образовании;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14 августа 2024 года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– издание приказа о зачислении лиц, предоставивших оригинал документа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20-30 августа* </a:t>
            </a:r>
            <a:r>
              <a:rPr lang="ru-RU" altLang="ru-RU" sz="160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– проведение ВИ на платное обучение,  зачисление, издание приказа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3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1" y="20547"/>
            <a:ext cx="11632429" cy="1200329"/>
          </a:xfrm>
        </p:spPr>
        <p:txBody>
          <a:bodyPr/>
          <a:lstStyle/>
          <a:p>
            <a:r>
              <a:rPr lang="ru-RU" sz="3600" dirty="0" smtClean="0"/>
              <a:t>Права на приём без вступительных испытаний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304" y="1220876"/>
            <a:ext cx="1188719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группы особых категорий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вступительных испытаний </a:t>
            </a:r>
            <a:r>
              <a:rPr lang="ru-RU" dirty="0">
                <a:solidFill>
                  <a:srgbClr val="46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46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раво </a:t>
            </a:r>
            <a:r>
              <a:rPr lang="ru-RU" dirty="0">
                <a:solidFill>
                  <a:srgbClr val="46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и призеры заключительного этапа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сборных команд РФ, участвовавших в международных олимпиадах по общеобразовательным предметам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специальностям и (или) направлениям подготовки, соответствующим профилю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международной олимпиады, в </a:t>
            </a: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четырех лет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следующих за годом проведения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олимпиады.</a:t>
            </a:r>
          </a:p>
          <a:p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Особые права и особые квоты (не менее 10% от КЦП)</a:t>
            </a:r>
          </a:p>
          <a:p>
            <a:pPr marL="268288" indent="-268288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дети-сироты и дети, оставшиеся без попечения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(до 18лет), лица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детей-сирот и детей, оставшихся без попечения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(от 18 до 23 лет),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дети-инвалиды, инвалиды I и II групп, инвалиды с детства, инвалиды вследствие военной травмы или заболевания, полученных в период прохождения военной службы, </a:t>
            </a:r>
          </a:p>
          <a:p>
            <a:pPr marL="268288" indent="-268288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 из числа лиц, указанных в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1.1-1.4 ФЗ от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12.01.1995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N 5-ФЗ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ветеранах»*</a:t>
            </a:r>
          </a:p>
          <a:p>
            <a:pPr>
              <a:buSzPts val="1200"/>
            </a:pPr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ts val="1200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Отдельная квота (не менее 10 % от КЦП)</a:t>
            </a:r>
          </a:p>
          <a:p>
            <a:pPr marL="285750" indent="-285750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 Российской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и их дети, </a:t>
            </a:r>
          </a:p>
          <a:p>
            <a:pPr marL="285750" indent="-285750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ица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награжденные тремя орденами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Мужества и их дети;</a:t>
            </a:r>
          </a:p>
          <a:p>
            <a:pPr marL="285750" indent="-285750">
              <a:buSzPts val="12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 военнослужащих, сотрудников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погибших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получивших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увечье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(ранение, травму, контузию)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заболевание при исполнении обязанностей военной службы (служебных обязанностей)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 СВО.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0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1" y="82103"/>
            <a:ext cx="11465281" cy="1077218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реимущественное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право зачисления на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                     по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r="5736" b="50494"/>
          <a:stretch/>
        </p:blipFill>
        <p:spPr>
          <a:xfrm>
            <a:off x="1999488" y="1310116"/>
            <a:ext cx="7516301" cy="24795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281" y="3928906"/>
            <a:ext cx="11756571" cy="2397579"/>
          </a:xfrm>
          <a:prstGeom prst="rect">
            <a:avLst/>
          </a:prstGeom>
          <a:solidFill>
            <a:srgbClr val="E1E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rgbClr val="0055B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Участники СВО и их дети 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имеют преимущественное право </a:t>
            </a:r>
            <a:r>
              <a:rPr lang="ru-RU" sz="2000" b="1" dirty="0" smtClean="0">
                <a:solidFill>
                  <a:srgbClr val="0055B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зачисления на места в пределах отдельной квоты 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ВЫБОРУ 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результатам ЕГЭ или вступительных испытаний)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сдавать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общеобразовательные вступительные испытания (вне зависимости от того, участвовал ли поступающий в сдаче ЕГЭ);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использовать результаты вступительных испытаний на базе профессионального образования (при наличии права сдавать вступительные испытания в соответствии с пунктом 15 Правил);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использовать результаты ЕГЭ.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8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9572" y="82103"/>
            <a:ext cx="11081566" cy="1077218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59572" y="1438656"/>
            <a:ext cx="11291052" cy="1154162"/>
          </a:xfrm>
        </p:spPr>
        <p:txBody>
          <a:bodyPr/>
          <a:lstStyle/>
          <a:p>
            <a:r>
              <a:rPr lang="ru-RU" sz="2400" dirty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индивидуальных достижений, учитываемых при приеме на обучение по программам </a:t>
            </a:r>
            <a:r>
              <a:rPr lang="ru-RU" sz="2400" dirty="0" err="1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400" dirty="0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endParaRPr lang="ru-RU" sz="2400" dirty="0">
              <a:solidFill>
                <a:srgbClr val="005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1081566" cy="3554819"/>
          </a:xfrm>
          <a:solidFill>
            <a:srgbClr val="E1EFFF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призеры олимпиад РСОШ и ВОШ, результаты которых не учитывались при получении особых прав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Абитуриенты, проявившие выдающиеся способности в интеллектуальных и творческих конкурсах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Абитуриенты, проявившие выдающиеся способности в учебе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Абитуриенты, проявившие выдающиеся способности в спорте и волонтерской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Абитуриенты, проходившие службу в Вооруженных Силах РФ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на обучение по программам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поступающему может быть начислено за индивидуальные достижения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10 баллов суммарно.</a:t>
            </a:r>
          </a:p>
        </p:txBody>
      </p:sp>
    </p:spTree>
    <p:extLst>
      <p:ext uri="{BB962C8B-B14F-4D97-AF65-F5344CB8AC3E}">
        <p14:creationId xmlns:p14="http://schemas.microsoft.com/office/powerpoint/2010/main" val="207579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300" y="328323"/>
            <a:ext cx="9994900" cy="584775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в пределах целевой квоты в 2024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46176" y="1302624"/>
            <a:ext cx="10738606" cy="830997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мая  2024 года вступит в силу  новый закон  о целевом обучении и возможности заключения целевых договоров  с предприятиями.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12041" y="2307772"/>
            <a:ext cx="10107168" cy="2336800"/>
          </a:xfrm>
          <a:solidFill>
            <a:srgbClr val="E1EFFF"/>
          </a:solidFill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 НИЯУ МИФИ проводит прием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в 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 целевой 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предложениями о заключении договоров о целевом обучении, размещенными </a:t>
            </a:r>
            <a:r>
              <a:rPr lang="ru-RU" sz="2400" b="1" i="1" u="sng" dirty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единой цифровой платформе </a:t>
            </a:r>
            <a:r>
              <a:rPr lang="ru-RU" sz="2400" b="1" i="1" u="sng" dirty="0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400" b="1" i="1" u="sng" dirty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</a:t>
            </a:r>
            <a:r>
              <a:rPr lang="ru-RU" sz="2400" b="1" i="1" u="sng" dirty="0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94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148160"/>
            <a:ext cx="10319657" cy="1508105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иногородних абитуриентов граждан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4744" y="1250567"/>
            <a:ext cx="11292114" cy="1184940"/>
          </a:xfrm>
        </p:spPr>
        <p:txBody>
          <a:bodyPr/>
          <a:lstStyle/>
          <a:p>
            <a:r>
              <a:rPr lang="ru-RU" sz="2400" dirty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необходимые для поступления представляются </a:t>
            </a:r>
            <a:r>
              <a:rPr lang="ru-RU" sz="2400" dirty="0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 одним из способов:</a:t>
            </a:r>
          </a:p>
          <a:p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4458" y="2061029"/>
            <a:ext cx="11582400" cy="46073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форме посредством 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информационной системы НИЯУ МИФИ,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портал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ГУ);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ерез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 почтовой связи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отправлением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уведомлением о вручении 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описью вложения;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ично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НИЯУ МИФИ (Северск,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пр.Коммунистический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65, ауд.115)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можно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 в ВЫЕЗДНОМ пункте приема документов 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Томском государственном педагогическом университете ТГПУ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Киевская, д.60), ауд. 219 (вторник, четверг) с 10:00 до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15:00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зачисления в СТИ НИЯУ МИФИ иногородним абитуриентам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оформляются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для въезда 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Северск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регистрация по месту пребывания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комфортабельное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современное общежитие.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мест в общежитии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иногородних поступающих - 60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82102"/>
            <a:ext cx="11081566" cy="1077218"/>
          </a:xfrm>
        </p:spPr>
        <p:txBody>
          <a:bodyPr/>
          <a:lstStyle/>
          <a:p>
            <a:r>
              <a:rPr lang="ru-RU" sz="3200" dirty="0" smtClean="0"/>
              <a:t>Изменения в организации ВИ, проводимых СТИ НИЯУ МИФИ самостоятельно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060" y="1228132"/>
            <a:ext cx="11344590" cy="923330"/>
          </a:xfrm>
          <a:prstGeom prst="rect">
            <a:avLst/>
          </a:prstGeom>
          <a:solidFill>
            <a:srgbClr val="E1EFFF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абитуриентов, имеющих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(СПО) или для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поступающих,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имеющих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выбора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программы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проводятся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93173"/>
              </p:ext>
            </p:extLst>
          </p:nvPr>
        </p:nvGraphicFramePr>
        <p:xfrm>
          <a:off x="328493" y="2268688"/>
          <a:ext cx="4909404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9404">
                  <a:extLst>
                    <a:ext uri="{9D8B030D-6E8A-4147-A177-3AD203B41FA5}">
                      <a16:colId xmlns:a16="http://schemas.microsoft.com/office/drawing/2014/main" val="2792459341"/>
                    </a:ext>
                  </a:extLst>
                </a:gridCol>
              </a:tblGrid>
              <a:tr h="1949379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(общеобразовательный)</a:t>
                      </a:r>
                    </a:p>
                    <a:p>
                      <a:pPr marL="0" indent="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ВИ: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в информационно-коммуникационных технологиях</a:t>
                      </a:r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Математические основы инженерной деятельности</a:t>
                      </a:r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экономике и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управлении</a:t>
                      </a:r>
                    </a:p>
                    <a:p>
                      <a:pPr marL="0" indent="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</a:t>
                      </a: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48681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95179"/>
              </p:ext>
            </p:extLst>
          </p:nvPr>
        </p:nvGraphicFramePr>
        <p:xfrm>
          <a:off x="336089" y="4970429"/>
          <a:ext cx="4901808" cy="1726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1808">
                  <a:extLst>
                    <a:ext uri="{9D8B030D-6E8A-4147-A177-3AD203B41FA5}">
                      <a16:colId xmlns:a16="http://schemas.microsoft.com/office/drawing/2014/main" val="4248520443"/>
                    </a:ext>
                  </a:extLst>
                </a:gridCol>
              </a:tblGrid>
              <a:tr h="172683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Физика(общеобразовательный)</a:t>
                      </a:r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ВИ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инженерных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науках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информационных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технологиях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- 39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ru-RU" sz="2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400754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51540"/>
              </p:ext>
            </p:extLst>
          </p:nvPr>
        </p:nvGraphicFramePr>
        <p:xfrm>
          <a:off x="5463224" y="2318378"/>
          <a:ext cx="6316126" cy="1242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6126">
                  <a:extLst>
                    <a:ext uri="{9D8B030D-6E8A-4147-A177-3AD203B41FA5}">
                      <a16:colId xmlns:a16="http://schemas.microsoft.com/office/drawing/2014/main" val="347209505"/>
                    </a:ext>
                  </a:extLst>
                </a:gridCol>
              </a:tblGrid>
              <a:tr h="12428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Химия(общеобразовательный)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ВИ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в технике, технологиях и инженерном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деле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– </a:t>
                      </a:r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0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18838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21187"/>
              </p:ext>
            </p:extLst>
          </p:nvPr>
        </p:nvGraphicFramePr>
        <p:xfrm>
          <a:off x="5456524" y="3680297"/>
          <a:ext cx="6316126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6126">
                  <a:extLst>
                    <a:ext uri="{9D8B030D-6E8A-4147-A177-3AD203B41FA5}">
                      <a16:colId xmlns:a16="http://schemas.microsoft.com/office/drawing/2014/main" val="1231226551"/>
                    </a:ext>
                  </a:extLst>
                </a:gridCol>
              </a:tblGrid>
              <a:tr h="10028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ИКТ(общеобразовательный)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ВИ: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информационные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– 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1606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822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18592"/>
              </p:ext>
            </p:extLst>
          </p:nvPr>
        </p:nvGraphicFramePr>
        <p:xfrm>
          <a:off x="5456524" y="4853773"/>
          <a:ext cx="6360605" cy="1807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0605">
                  <a:extLst>
                    <a:ext uri="{9D8B030D-6E8A-4147-A177-3AD203B41FA5}">
                      <a16:colId xmlns:a16="http://schemas.microsoft.com/office/drawing/2014/main" val="2213330185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marL="285750" indent="-285750" algn="l" fontAlgn="b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Обществознание(общеобразовательный)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Профильные ВИ: 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основы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– 45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балл – 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21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18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0" y="1250292"/>
            <a:ext cx="10145966" cy="526694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28323"/>
            <a:ext cx="11081566" cy="584775"/>
          </a:xfrm>
        </p:spPr>
        <p:txBody>
          <a:bodyPr/>
          <a:lstStyle/>
          <a:p>
            <a:r>
              <a:rPr lang="ru-RU" sz="3200" dirty="0"/>
              <a:t>Дни открытых </a:t>
            </a:r>
            <a:r>
              <a:rPr lang="ru-RU" sz="3200" dirty="0" smtClean="0"/>
              <a:t>дверей в СТИ НИЯУ МИФИ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10011" y="5243822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tserrat" panose="020B0604020202020204" charset="-52"/>
              </a:rPr>
              <a:t>16 мая 2024</a:t>
            </a:r>
            <a:endParaRPr lang="ru-RU" sz="3600" b="1" dirty="0">
              <a:solidFill>
                <a:srgbClr val="002060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938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6"/>
            <a:ext cx="11081566" cy="646331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приемной кампании в 2024 году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572" y="1282431"/>
            <a:ext cx="113778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Уменьшение количества направлений для участия в конкурсе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Число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вузов для участия в конкурсе осталось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прежним -  5 вузов,                  однако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количество специальностей </a:t>
            </a:r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</a:rPr>
              <a:t>сократилось </a:t>
            </a:r>
            <a:r>
              <a:rPr lang="ru-RU" sz="2400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до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Появление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приоритета для зачисления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. Участвуя в нескольких конкурсах на разных направлениях или формах обучения,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теперь абитуриент                 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обязан </a:t>
            </a:r>
            <a:r>
              <a:rPr lang="ru-RU" sz="2400" u="sng" dirty="0">
                <a:solidFill>
                  <a:srgbClr val="002060"/>
                </a:solidFill>
                <a:latin typeface="Arial" panose="020B0604020202020204" pitchFamily="34" charset="0"/>
              </a:rPr>
              <a:t>указать свои </a:t>
            </a:r>
            <a:r>
              <a:rPr lang="ru-RU" sz="24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приоритеты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(в </a:t>
            </a:r>
            <a:r>
              <a:rPr lang="ru-RU" sz="2400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т.ч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по договору об оказании </a:t>
            </a:r>
            <a:r>
              <a:rPr lang="ru-RU" sz="2400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п.о.у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Отсутствие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согласия на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зачисление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, т.е. не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нужно подавать согласие на зачисление. Для подтверждения своих намерений учиться на конкретном профиле достаточно принести в вуз оригинал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аттестата или поставить отметку  на  портале ГОСУСЛУГИ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Вступительные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экзамены по выбору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Минобрнауки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России решило предоставить возможность вузам и поступающим выбирать экзамены, результаты которых будут приниматься на альтернативной основе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8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(*В 2024 году для поступления на специальность 18.05.02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технология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современной энергетики ВИ по выбору Химия/Физика/</a:t>
            </a:r>
            <a:r>
              <a:rPr lang="ru-RU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и ИКТ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300" y="82102"/>
            <a:ext cx="9994900" cy="1077218"/>
          </a:xfrm>
        </p:spPr>
        <p:txBody>
          <a:bodyPr/>
          <a:lstStyle/>
          <a:p>
            <a:r>
              <a:rPr lang="ru-RU" sz="3200" dirty="0"/>
              <a:t>Информация о приемной кампании - 2024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1300" y="1302624"/>
            <a:ext cx="2635250" cy="338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5344" y="1302622"/>
            <a:ext cx="3059790" cy="5207905"/>
          </a:xfrm>
          <a:solidFill>
            <a:srgbClr val="E1EFFF"/>
          </a:solidFill>
        </p:spPr>
        <p:txBody>
          <a:bodyPr/>
          <a:lstStyle/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удобства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в 2024 году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наполнение  раздела ПОСТУПАЮЩИМ сайта СТИ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НИЯУ МИФИ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обновлено.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9772" t="10713" r="48869" b="3956"/>
          <a:stretch/>
        </p:blipFill>
        <p:spPr bwMode="auto">
          <a:xfrm>
            <a:off x="3450336" y="1302624"/>
            <a:ext cx="7778496" cy="536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1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Подача документов при поступлении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304801" y="1311214"/>
            <a:ext cx="3608832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  <a:latin typeface="Montserrat" panose="020B0604020202020204" charset="-52"/>
                <a:cs typeface="Arial" panose="020B0604020202020204" pitchFamily="34" charset="0"/>
              </a:rPr>
              <a:t>Документы предоставляются в СТИ НИЯУ МИФИ:</a:t>
            </a:r>
            <a:endParaRPr lang="ru-RU" b="1" dirty="0">
              <a:solidFill>
                <a:schemeClr val="accent1"/>
              </a:solidFill>
              <a:latin typeface="Montserrat" panose="020B0604020202020204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Посредством </a:t>
            </a:r>
            <a:r>
              <a:rPr lang="ru-RU" b="1" dirty="0" smtClean="0">
                <a:solidFill>
                  <a:srgbClr val="C00000"/>
                </a:solidFill>
              </a:rPr>
              <a:t>ЕГПУ </a:t>
            </a:r>
            <a:r>
              <a:rPr lang="ru-RU" b="1" dirty="0" err="1" smtClean="0">
                <a:solidFill>
                  <a:srgbClr val="C00000"/>
                </a:solidFill>
              </a:rPr>
              <a:t>Госуслуги</a:t>
            </a:r>
            <a:r>
              <a:rPr lang="ru-RU" b="1" dirty="0" smtClean="0">
                <a:solidFill>
                  <a:srgbClr val="C00000"/>
                </a:solidFill>
              </a:rPr>
              <a:t> (приоритетный </a:t>
            </a:r>
            <a:r>
              <a:rPr lang="ru-RU" b="1" dirty="0" smtClean="0">
                <a:solidFill>
                  <a:srgbClr val="C00000"/>
                </a:solidFill>
              </a:rPr>
              <a:t>формат)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/>
              <a:t>в электронном формате через информационную систему ВУЗа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/>
              <a:t>лично</a:t>
            </a:r>
            <a:endParaRPr lang="ru-RU" b="1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по </a:t>
            </a:r>
            <a:r>
              <a:rPr lang="ru-RU" b="1" dirty="0" smtClean="0"/>
              <a:t>почте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144" y="1240223"/>
            <a:ext cx="8010144" cy="18560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4127500" y="1363659"/>
            <a:ext cx="7443809" cy="846386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accent1"/>
                </a:solidFill>
                <a:latin typeface="Montserrat" panose="020B0604020202020204" charset="-52"/>
                <a:cs typeface="Arial" panose="020B0604020202020204" pitchFamily="34" charset="0"/>
              </a:rPr>
              <a:t>ПОДАЧА </a:t>
            </a:r>
            <a:r>
              <a:rPr lang="ru-RU" sz="1600" b="1" dirty="0">
                <a:solidFill>
                  <a:schemeClr val="accent1"/>
                </a:solidFill>
                <a:latin typeface="Montserrat" panose="020B0604020202020204" charset="-52"/>
                <a:cs typeface="Arial" panose="020B0604020202020204" pitchFamily="34" charset="0"/>
              </a:rPr>
              <a:t>ЗАЯВЛЕНИЯ:</a:t>
            </a:r>
          </a:p>
          <a:p>
            <a:r>
              <a:rPr lang="ru-RU" dirty="0">
                <a:solidFill>
                  <a:schemeClr val="accent1"/>
                </a:solidFill>
              </a:rPr>
              <a:t>Поступающий</a:t>
            </a:r>
            <a:r>
              <a:rPr lang="ru-RU" dirty="0"/>
              <a:t>, желающий поступать на места в рамках контрольных цифр, </a:t>
            </a:r>
            <a:r>
              <a:rPr lang="ru-RU" dirty="0">
                <a:solidFill>
                  <a:schemeClr val="accent1"/>
                </a:solidFill>
              </a:rPr>
              <a:t>подает </a:t>
            </a:r>
            <a:r>
              <a:rPr lang="ru-RU" b="1" dirty="0" smtClean="0">
                <a:solidFill>
                  <a:schemeClr val="accent1"/>
                </a:solidFill>
              </a:rPr>
              <a:t>одно </a:t>
            </a:r>
            <a:r>
              <a:rPr lang="ru-RU" b="1" dirty="0">
                <a:solidFill>
                  <a:schemeClr val="accent1"/>
                </a:solidFill>
              </a:rPr>
              <a:t>заявление о приеме</a:t>
            </a:r>
            <a:r>
              <a:rPr lang="ru-RU" dirty="0">
                <a:solidFill>
                  <a:schemeClr val="accent1"/>
                </a:solidFill>
              </a:rPr>
              <a:t> на указанные </a:t>
            </a:r>
            <a:r>
              <a:rPr lang="ru-RU" dirty="0" smtClean="0">
                <a:solidFill>
                  <a:schemeClr val="accent1"/>
                </a:solidFill>
              </a:rPr>
              <a:t>места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4127500" y="2349833"/>
            <a:ext cx="7796276" cy="738664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</a:rPr>
              <a:t>В заявлении </a:t>
            </a:r>
            <a:r>
              <a:rPr lang="ru-RU" dirty="0" smtClean="0">
                <a:solidFill>
                  <a:schemeClr val="tx1"/>
                </a:solidFill>
              </a:rPr>
              <a:t>о приёме </a:t>
            </a:r>
            <a:r>
              <a:rPr lang="ru-RU" dirty="0">
                <a:solidFill>
                  <a:schemeClr val="accent1"/>
                </a:solidFill>
              </a:rPr>
              <a:t>поступающий указывает приоритеты зачисления, </a:t>
            </a:r>
            <a:r>
              <a:rPr lang="ru-RU" dirty="0"/>
              <a:t>отдельно для поступления на обучение на места в рамках контрольных цифр и по договорам об оказании платных образовательных услуг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8380640" y="3379396"/>
            <a:ext cx="3653536" cy="10464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</a:rPr>
              <a:t>При отзыве документов </a:t>
            </a:r>
            <a:r>
              <a:rPr lang="ru-RU" sz="1200" dirty="0"/>
              <a:t>поступающий исключается из списков </a:t>
            </a:r>
            <a:r>
              <a:rPr lang="ru-RU" sz="1200" dirty="0" smtClean="0"/>
              <a:t>подавших </a:t>
            </a:r>
            <a:r>
              <a:rPr lang="ru-RU" sz="1200" dirty="0"/>
              <a:t>документы, списков поступающих и не подлежит зачислению </a:t>
            </a:r>
            <a:r>
              <a:rPr lang="ru-RU" sz="1200" dirty="0">
                <a:solidFill>
                  <a:srgbClr val="0055BB"/>
                </a:solidFill>
              </a:rPr>
              <a:t>(</a:t>
            </a:r>
            <a:r>
              <a:rPr lang="ru-RU" sz="1200" b="1" dirty="0">
                <a:solidFill>
                  <a:srgbClr val="0055BB"/>
                </a:solidFill>
              </a:rPr>
              <a:t>исключается из числа зачисленных</a:t>
            </a:r>
            <a:r>
              <a:rPr lang="ru-RU" sz="1200" dirty="0">
                <a:solidFill>
                  <a:srgbClr val="0055BB"/>
                </a:solidFill>
              </a:rPr>
              <a:t>)</a:t>
            </a:r>
            <a:endParaRPr lang="ru-RU" sz="1100" i="1" dirty="0">
              <a:solidFill>
                <a:srgbClr val="0055BB"/>
              </a:solidFill>
            </a:endParaRP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4073144" y="3189939"/>
            <a:ext cx="4257039" cy="149271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1"/>
                </a:solidFill>
                <a:latin typeface="Montserrat" panose="020B0604020202020204" charset="-52"/>
                <a:cs typeface="Arial" panose="020B0604020202020204" pitchFamily="34" charset="0"/>
              </a:rPr>
              <a:t>Для использования особого права</a:t>
            </a:r>
            <a:r>
              <a:rPr lang="ru-RU" b="1" dirty="0" smtClean="0">
                <a:solidFill>
                  <a:schemeClr val="accent1"/>
                </a:solidFill>
                <a:latin typeface="Montserrat" panose="020B0604020202020204" charset="-52"/>
                <a:cs typeface="Arial" panose="020B0604020202020204" pitchFamily="34" charset="0"/>
              </a:rPr>
              <a:t>:</a:t>
            </a:r>
          </a:p>
          <a:p>
            <a:r>
              <a:rPr lang="ru-RU" sz="1200" dirty="0"/>
              <a:t>необходимо </a:t>
            </a:r>
            <a:r>
              <a:rPr lang="ru-RU" sz="1200" dirty="0" smtClean="0"/>
              <a:t>предоставить документ, </a:t>
            </a:r>
            <a:r>
              <a:rPr lang="ru-RU" sz="1200" dirty="0"/>
              <a:t>подтверждающего </a:t>
            </a:r>
            <a:r>
              <a:rPr lang="ru-RU" sz="1200" b="1" dirty="0">
                <a:solidFill>
                  <a:srgbClr val="0055BB"/>
                </a:solidFill>
              </a:rPr>
              <a:t>особое право </a:t>
            </a:r>
            <a:r>
              <a:rPr lang="ru-RU" sz="1200" dirty="0"/>
              <a:t>(в </a:t>
            </a:r>
            <a:r>
              <a:rPr lang="ru-RU" sz="1200" dirty="0" err="1"/>
              <a:t>т.ч</a:t>
            </a:r>
            <a:r>
              <a:rPr lang="ru-RU" sz="1200" dirty="0"/>
              <a:t>. документа об инвалидности, статусе ребенка-сироты) на день завершения приема документов (день завершения приема документов от поступающих без прохождения ВИ)</a:t>
            </a:r>
            <a:endParaRPr lang="ru-RU" sz="1200" i="1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304801" y="3362779"/>
            <a:ext cx="3608831" cy="12926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Число вузов – </a:t>
            </a:r>
            <a:r>
              <a:rPr lang="ru-RU" dirty="0" smtClean="0">
                <a:solidFill>
                  <a:schemeClr val="tx1"/>
                </a:solidFill>
              </a:rPr>
              <a:t>5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Число направлений /специальностей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/>
              <a:t>для одновременного участия в конкурсе </a:t>
            </a:r>
            <a:r>
              <a:rPr lang="ru-RU" dirty="0" smtClean="0"/>
              <a:t>– 5</a:t>
            </a:r>
          </a:p>
          <a:p>
            <a:endParaRPr lang="ru-RU" sz="800" i="1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 txBox="1">
            <a:spLocks/>
          </p:cNvSpPr>
          <p:nvPr/>
        </p:nvSpPr>
        <p:spPr>
          <a:xfrm>
            <a:off x="559571" y="4716709"/>
            <a:ext cx="1072786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Информирование поступающих</a:t>
            </a:r>
            <a:endParaRPr lang="ru-RU" sz="32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5650992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661048" y="5300911"/>
            <a:ext cx="20190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н</a:t>
            </a:r>
            <a:r>
              <a:rPr lang="ru-RU" sz="1200" b="1" dirty="0" smtClean="0">
                <a:solidFill>
                  <a:schemeClr val="accent1"/>
                </a:solidFill>
              </a:rPr>
              <a:t>е позднее 20 января </a:t>
            </a:r>
            <a:r>
              <a:rPr lang="ru-RU" sz="1200" dirty="0" smtClean="0"/>
              <a:t>правила приёма и сопутствующие документы</a:t>
            </a:r>
            <a:endParaRPr lang="ru-RU" sz="1200" dirty="0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2876428" y="5294050"/>
            <a:ext cx="28583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не позднее 10 </a:t>
            </a:r>
            <a:r>
              <a:rPr lang="ru-RU" sz="1200" b="1" dirty="0" smtClean="0">
                <a:solidFill>
                  <a:schemeClr val="accent1"/>
                </a:solidFill>
              </a:rPr>
              <a:t>апреля </a:t>
            </a:r>
            <a:r>
              <a:rPr lang="ru-RU" sz="1200" dirty="0" smtClean="0">
                <a:solidFill>
                  <a:schemeClr val="tx1"/>
                </a:solidFill>
              </a:rPr>
              <a:t>количество </a:t>
            </a:r>
            <a:r>
              <a:rPr lang="ru-RU" sz="1200" dirty="0">
                <a:solidFill>
                  <a:schemeClr val="tx1"/>
                </a:solidFill>
              </a:rPr>
              <a:t>мест для приема на обучение в рамках контрольных цифр по различным условиям поступления с указанием особой квоты, целевой квоты и отдельной квоты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5926824" y="5282949"/>
            <a:ext cx="2724069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не позднее 1 июня</a:t>
            </a:r>
          </a:p>
          <a:p>
            <a:r>
              <a:rPr lang="ru-RU" sz="1200" b="1" u="sng" dirty="0">
                <a:solidFill>
                  <a:srgbClr val="0055BB"/>
                </a:solidFill>
              </a:rPr>
              <a:t>расписание вступительных испытаний</a:t>
            </a:r>
          </a:p>
          <a:p>
            <a:r>
              <a:rPr lang="ru-RU" sz="1200" dirty="0" smtClean="0"/>
              <a:t>информация </a:t>
            </a:r>
            <a:r>
              <a:rPr lang="ru-RU" sz="1200" dirty="0"/>
              <a:t>о количестве мест в общежитиях для иногородних обучающихся</a:t>
            </a:r>
            <a:r>
              <a:rPr lang="ru-RU" sz="1200" dirty="0" smtClean="0"/>
              <a:t>,</a:t>
            </a:r>
            <a:endParaRPr lang="ru-RU" sz="1200" dirty="0"/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623F3EEE-0BC4-4738-B4FE-400C3DB18292}"/>
              </a:ext>
            </a:extLst>
          </p:cNvPr>
          <p:cNvSpPr txBox="1">
            <a:spLocks/>
          </p:cNvSpPr>
          <p:nvPr/>
        </p:nvSpPr>
        <p:spPr>
          <a:xfrm>
            <a:off x="8847240" y="5284580"/>
            <a:ext cx="2724069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numCol="1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1"/>
                </a:solidFill>
              </a:rPr>
              <a:t>не позднее чем за 5 месяцев </a:t>
            </a:r>
            <a:r>
              <a:rPr lang="ru-RU" sz="1200" dirty="0"/>
              <a:t>до начала зачисления на места по договорам об оказании платных образовательных услуг </a:t>
            </a:r>
            <a:endParaRPr lang="ru-RU" sz="1200" dirty="0" smtClean="0"/>
          </a:p>
          <a:p>
            <a:r>
              <a:rPr lang="ru-RU" sz="1200" dirty="0" smtClean="0"/>
              <a:t>- </a:t>
            </a:r>
            <a:r>
              <a:rPr lang="ru-RU" sz="1200" dirty="0"/>
              <a:t>количество указанных мест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246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04" y="344529"/>
            <a:ext cx="9173513" cy="728368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необходимые для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79028" y="1291734"/>
            <a:ext cx="7401804" cy="461665"/>
          </a:xfrm>
        </p:spPr>
        <p:txBody>
          <a:bodyPr/>
          <a:lstStyle/>
          <a:p>
            <a:r>
              <a:rPr lang="ru-RU" sz="2400" dirty="0" smtClean="0">
                <a:solidFill>
                  <a:srgbClr val="005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необходимых документов</a:t>
            </a:r>
            <a:endParaRPr lang="ru-RU" sz="2400" dirty="0">
              <a:solidFill>
                <a:srgbClr val="005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70504" y="1753399"/>
            <a:ext cx="11230092" cy="4847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образовании;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поступающего (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ИНН, СНИЛС;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 6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3х4; (абитуриенты, подающие документы в г. Северске, могут сфотографироваться в приемной комиссии 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дающие права на льготы, установленные законодательством РФ (для лиц, претендующих на указанные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льготы);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справка о прохождении медицинского осмотра (форма 086/у) для следующих специальностей и направлен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13.03.02 Электроэнергетика и электротехника;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14.03.02 Ядерные физика и технологии;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14.05.04 Электроника и автоматика физических установок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индивидуальные достижения (на усмотрение поступающего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79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20547"/>
            <a:ext cx="11878549" cy="1186461"/>
          </a:xfrm>
        </p:spPr>
        <p:txBody>
          <a:bodyPr/>
          <a:lstStyle/>
          <a:p>
            <a:r>
              <a:rPr lang="ru-RU" sz="3600" dirty="0" smtClean="0"/>
              <a:t>Контрольные цифры приема на 2024/25уч.год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62448"/>
              </p:ext>
            </p:extLst>
          </p:nvPr>
        </p:nvGraphicFramePr>
        <p:xfrm>
          <a:off x="275771" y="1342264"/>
          <a:ext cx="11749082" cy="3322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572">
                  <a:extLst>
                    <a:ext uri="{9D8B030D-6E8A-4147-A177-3AD203B41FA5}">
                      <a16:colId xmlns:a16="http://schemas.microsoft.com/office/drawing/2014/main" val="2846173650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1043019099"/>
                    </a:ext>
                  </a:extLst>
                </a:gridCol>
                <a:gridCol w="1364455">
                  <a:extLst>
                    <a:ext uri="{9D8B030D-6E8A-4147-A177-3AD203B41FA5}">
                      <a16:colId xmlns:a16="http://schemas.microsoft.com/office/drawing/2014/main" val="1220651612"/>
                    </a:ext>
                  </a:extLst>
                </a:gridCol>
                <a:gridCol w="1926850">
                  <a:extLst>
                    <a:ext uri="{9D8B030D-6E8A-4147-A177-3AD203B41FA5}">
                      <a16:colId xmlns:a16="http://schemas.microsoft.com/office/drawing/2014/main" val="3060963792"/>
                    </a:ext>
                  </a:extLst>
                </a:gridCol>
                <a:gridCol w="1627637">
                  <a:extLst>
                    <a:ext uri="{9D8B030D-6E8A-4147-A177-3AD203B41FA5}">
                      <a16:colId xmlns:a16="http://schemas.microsoft.com/office/drawing/2014/main" val="1228257676"/>
                    </a:ext>
                  </a:extLst>
                </a:gridCol>
                <a:gridCol w="2040425">
                  <a:extLst>
                    <a:ext uri="{9D8B030D-6E8A-4147-A177-3AD203B41FA5}">
                      <a16:colId xmlns:a16="http://schemas.microsoft.com/office/drawing/2014/main" val="1551552453"/>
                    </a:ext>
                  </a:extLst>
                </a:gridCol>
              </a:tblGrid>
              <a:tr h="61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специальности/ направления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Квалификация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Бюджет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Внебюджет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557238"/>
                  </a:ext>
                </a:extLst>
              </a:tr>
              <a:tr h="368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09.03.03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*(с 2024)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0399892"/>
                  </a:ext>
                </a:extLst>
              </a:tr>
              <a:tr h="612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Электроэнергетика и электротехника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78521612"/>
                  </a:ext>
                </a:extLst>
              </a:tr>
              <a:tr h="612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14.03.02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Ядерные физика и технологии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00234981"/>
                  </a:ext>
                </a:extLst>
              </a:tr>
              <a:tr h="1071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</a:t>
                      </a:r>
                      <a:b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процессов и производств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6751542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54958"/>
              </p:ext>
            </p:extLst>
          </p:nvPr>
        </p:nvGraphicFramePr>
        <p:xfrm>
          <a:off x="275771" y="4535994"/>
          <a:ext cx="11749081" cy="2162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15">
                  <a:extLst>
                    <a:ext uri="{9D8B030D-6E8A-4147-A177-3AD203B41FA5}">
                      <a16:colId xmlns:a16="http://schemas.microsoft.com/office/drawing/2014/main" val="3720008477"/>
                    </a:ext>
                  </a:extLst>
                </a:gridCol>
                <a:gridCol w="3788228">
                  <a:extLst>
                    <a:ext uri="{9D8B030D-6E8A-4147-A177-3AD203B41FA5}">
                      <a16:colId xmlns:a16="http://schemas.microsoft.com/office/drawing/2014/main" val="867853995"/>
                    </a:ext>
                  </a:extLst>
                </a:gridCol>
                <a:gridCol w="1233827">
                  <a:extLst>
                    <a:ext uri="{9D8B030D-6E8A-4147-A177-3AD203B41FA5}">
                      <a16:colId xmlns:a16="http://schemas.microsoft.com/office/drawing/2014/main" val="2901501332"/>
                    </a:ext>
                  </a:extLst>
                </a:gridCol>
                <a:gridCol w="1926850">
                  <a:extLst>
                    <a:ext uri="{9D8B030D-6E8A-4147-A177-3AD203B41FA5}">
                      <a16:colId xmlns:a16="http://schemas.microsoft.com/office/drawing/2014/main" val="802585668"/>
                    </a:ext>
                  </a:extLst>
                </a:gridCol>
                <a:gridCol w="1658066">
                  <a:extLst>
                    <a:ext uri="{9D8B030D-6E8A-4147-A177-3AD203B41FA5}">
                      <a16:colId xmlns:a16="http://schemas.microsoft.com/office/drawing/2014/main" val="3763057641"/>
                    </a:ext>
                  </a:extLst>
                </a:gridCol>
                <a:gridCol w="2009995">
                  <a:extLst>
                    <a:ext uri="{9D8B030D-6E8A-4147-A177-3AD203B41FA5}">
                      <a16:colId xmlns:a16="http://schemas.microsoft.com/office/drawing/2014/main" val="2781591097"/>
                    </a:ext>
                  </a:extLst>
                </a:gridCol>
              </a:tblGrid>
              <a:tr h="42757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Специалитет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0055B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0055B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55B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0055B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solidFill>
                      <a:srgbClr val="005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11827"/>
                  </a:ext>
                </a:extLst>
              </a:tr>
              <a:tr h="751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14.05.04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55B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 и автоматика физических </a:t>
                      </a:r>
                      <a:r>
                        <a:rPr lang="ru-RU" sz="1600" b="1" dirty="0" smtClean="0">
                          <a:solidFill>
                            <a:srgbClr val="0055B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установок* (платно)</a:t>
                      </a:r>
                      <a:endParaRPr lang="ru-RU" sz="1600" b="1" dirty="0">
                        <a:solidFill>
                          <a:srgbClr val="0055B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56911720"/>
                  </a:ext>
                </a:extLst>
              </a:tr>
              <a:tr h="977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18.05.02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технология материалов</a:t>
                      </a:r>
                      <a:b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современной энергетики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6174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26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290612"/>
            <a:ext cx="11663112" cy="646331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Контрольные цифры приема на 2024/25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уч.год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71275"/>
              </p:ext>
            </p:extLst>
          </p:nvPr>
        </p:nvGraphicFramePr>
        <p:xfrm>
          <a:off x="146304" y="1414271"/>
          <a:ext cx="11655552" cy="5026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084">
                  <a:extLst>
                    <a:ext uri="{9D8B030D-6E8A-4147-A177-3AD203B41FA5}">
                      <a16:colId xmlns:a16="http://schemas.microsoft.com/office/drawing/2014/main" val="4066774614"/>
                    </a:ext>
                  </a:extLst>
                </a:gridCol>
                <a:gridCol w="4919461">
                  <a:extLst>
                    <a:ext uri="{9D8B030D-6E8A-4147-A177-3AD203B41FA5}">
                      <a16:colId xmlns:a16="http://schemas.microsoft.com/office/drawing/2014/main" val="2030854682"/>
                    </a:ext>
                  </a:extLst>
                </a:gridCol>
                <a:gridCol w="2314568">
                  <a:extLst>
                    <a:ext uri="{9D8B030D-6E8A-4147-A177-3AD203B41FA5}">
                      <a16:colId xmlns:a16="http://schemas.microsoft.com/office/drawing/2014/main" val="2510218449"/>
                    </a:ext>
                  </a:extLst>
                </a:gridCol>
                <a:gridCol w="1723795">
                  <a:extLst>
                    <a:ext uri="{9D8B030D-6E8A-4147-A177-3AD203B41FA5}">
                      <a16:colId xmlns:a16="http://schemas.microsoft.com/office/drawing/2014/main" val="3478423913"/>
                    </a:ext>
                  </a:extLst>
                </a:gridCol>
                <a:gridCol w="1559644">
                  <a:extLst>
                    <a:ext uri="{9D8B030D-6E8A-4147-A177-3AD203B41FA5}">
                      <a16:colId xmlns:a16="http://schemas.microsoft.com/office/drawing/2014/main" val="1211212920"/>
                    </a:ext>
                  </a:extLst>
                </a:gridCol>
              </a:tblGrid>
              <a:tr h="382030"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Магистратура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328" marR="51328" marT="51328" marB="513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023532"/>
                  </a:ext>
                </a:extLst>
              </a:tr>
              <a:tr h="5182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Наименование специальности/ направления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Форма обучения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Внебюджет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79396"/>
                  </a:ext>
                </a:extLst>
              </a:tr>
              <a:tr h="382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14.04.02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Ядерные физика и технологии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extLst>
                  <a:ext uri="{0D108BD9-81ED-4DB2-BD59-A6C34878D82A}">
                    <a16:rowId xmlns:a16="http://schemas.microsoft.com/office/drawing/2014/main" val="3751350705"/>
                  </a:ext>
                </a:extLst>
              </a:tr>
              <a:tr h="38203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Аспирантура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22309"/>
                  </a:ext>
                </a:extLst>
              </a:tr>
              <a:tr h="5021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специальности/ направления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5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 anchor="ctr">
                    <a:solidFill>
                      <a:srgbClr val="005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99166"/>
                  </a:ext>
                </a:extLst>
              </a:tr>
              <a:tr h="674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1.2.2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Математическое моделирование, численные методы и комплексы программ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extLst>
                  <a:ext uri="{0D108BD9-81ED-4DB2-BD59-A6C34878D82A}">
                    <a16:rowId xmlns:a16="http://schemas.microsoft.com/office/drawing/2014/main" val="1944075106"/>
                  </a:ext>
                </a:extLst>
              </a:tr>
              <a:tr h="967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2.3.3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и управление технологическими процессами и производствами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extLst>
                  <a:ext uri="{0D108BD9-81ED-4DB2-BD59-A6C34878D82A}">
                    <a16:rowId xmlns:a16="http://schemas.microsoft.com/office/drawing/2014/main" val="565142990"/>
                  </a:ext>
                </a:extLst>
              </a:tr>
              <a:tr h="496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2.6.7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неорганических веществ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extLst>
                  <a:ext uri="{0D108BD9-81ED-4DB2-BD59-A6C34878D82A}">
                    <a16:rowId xmlns:a16="http://schemas.microsoft.com/office/drawing/2014/main" val="3161918541"/>
                  </a:ext>
                </a:extLst>
              </a:tr>
              <a:tr h="674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2.6.8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редких, рассеянных и радиоактивных элементов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328" marR="51328" marT="51328" marB="51328"/>
                </a:tc>
                <a:extLst>
                  <a:ext uri="{0D108BD9-81ED-4DB2-BD59-A6C34878D82A}">
                    <a16:rowId xmlns:a16="http://schemas.microsoft.com/office/drawing/2014/main" val="3224868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9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21390"/>
            <a:ext cx="11878549" cy="584775"/>
          </a:xfrm>
        </p:spPr>
        <p:txBody>
          <a:bodyPr/>
          <a:lstStyle/>
          <a:p>
            <a:r>
              <a:rPr lang="ru-RU" sz="3200" dirty="0" smtClean="0"/>
              <a:t>    План приема на очно-заочную форму обучения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7045"/>
              </p:ext>
            </p:extLst>
          </p:nvPr>
        </p:nvGraphicFramePr>
        <p:xfrm>
          <a:off x="146306" y="1499617"/>
          <a:ext cx="11277599" cy="5090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406">
                  <a:extLst>
                    <a:ext uri="{9D8B030D-6E8A-4147-A177-3AD203B41FA5}">
                      <a16:colId xmlns:a16="http://schemas.microsoft.com/office/drawing/2014/main" val="720000640"/>
                    </a:ext>
                  </a:extLst>
                </a:gridCol>
                <a:gridCol w="3351454">
                  <a:extLst>
                    <a:ext uri="{9D8B030D-6E8A-4147-A177-3AD203B41FA5}">
                      <a16:colId xmlns:a16="http://schemas.microsoft.com/office/drawing/2014/main" val="3667603842"/>
                    </a:ext>
                  </a:extLst>
                </a:gridCol>
                <a:gridCol w="2391944">
                  <a:extLst>
                    <a:ext uri="{9D8B030D-6E8A-4147-A177-3AD203B41FA5}">
                      <a16:colId xmlns:a16="http://schemas.microsoft.com/office/drawing/2014/main" val="3588268234"/>
                    </a:ext>
                  </a:extLst>
                </a:gridCol>
                <a:gridCol w="2142599">
                  <a:extLst>
                    <a:ext uri="{9D8B030D-6E8A-4147-A177-3AD203B41FA5}">
                      <a16:colId xmlns:a16="http://schemas.microsoft.com/office/drawing/2014/main" val="2243341893"/>
                    </a:ext>
                  </a:extLst>
                </a:gridCol>
                <a:gridCol w="1766196">
                  <a:extLst>
                    <a:ext uri="{9D8B030D-6E8A-4147-A177-3AD203B41FA5}">
                      <a16:colId xmlns:a16="http://schemas.microsoft.com/office/drawing/2014/main" val="1163567284"/>
                    </a:ext>
                  </a:extLst>
                </a:gridCol>
              </a:tblGrid>
              <a:tr h="747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специальности/ направления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129190772"/>
                  </a:ext>
                </a:extLst>
              </a:tr>
              <a:tr h="74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Электроэнергетика и электротехника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Очно-заочная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бакалавр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485880466"/>
                  </a:ext>
                </a:extLst>
              </a:tr>
              <a:tr h="1038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15.03.04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технологических</a:t>
                      </a:r>
                      <a:b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процессов и производств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Очно-заочная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99390" indent="1092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259123571"/>
                  </a:ext>
                </a:extLst>
              </a:tr>
              <a:tr h="1648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Энерго- и ресурсосберегающие процессы в химической технологии, нефтехимии и биотехнологии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Очно-заочная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99390" indent="1092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5203205"/>
                  </a:ext>
                </a:extLst>
              </a:tr>
              <a:tr h="649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38.03.01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Очно-заочная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99390" indent="1092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0693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93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7000" y="143658"/>
            <a:ext cx="11514138" cy="954107"/>
          </a:xfrm>
        </p:spPr>
        <p:txBody>
          <a:bodyPr/>
          <a:lstStyle/>
          <a:p>
            <a:r>
              <a:rPr lang="ru-RU" dirty="0"/>
              <a:t>Сроки приёма </a:t>
            </a:r>
            <a:r>
              <a:rPr lang="ru-RU" dirty="0" smtClean="0"/>
              <a:t>документов</a:t>
            </a:r>
            <a:r>
              <a:rPr lang="ru-RU" dirty="0">
                <a:latin typeface="Montserrat" panose="020B0604020202020204" charset="-52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/>
            </a:r>
            <a:b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</a:b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>по программам </a:t>
            </a:r>
            <a:r>
              <a:rPr lang="ru-RU" dirty="0" err="1" smtClean="0">
                <a:latin typeface="Montserrat" panose="020B0604020202020204" charset="-52"/>
                <a:cs typeface="Arial" panose="020B0604020202020204" pitchFamily="34" charset="0"/>
              </a:rPr>
              <a:t>бакалавриата</a:t>
            </a: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> и </a:t>
            </a:r>
            <a:r>
              <a:rPr lang="ru-RU" dirty="0" err="1" smtClean="0">
                <a:latin typeface="Montserrat" panose="020B0604020202020204" charset="-52"/>
                <a:cs typeface="Arial" panose="020B0604020202020204" pitchFamily="34" charset="0"/>
              </a:rPr>
              <a:t>специалитета</a:t>
            </a:r>
            <a:r>
              <a:rPr lang="ru-RU" dirty="0" smtClean="0">
                <a:latin typeface="Montserrat" panose="020B0604020202020204" charset="-52"/>
                <a:cs typeface="Arial" panose="020B0604020202020204" pitchFamily="34" charset="0"/>
              </a:rPr>
              <a:t> (бюджет)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3840" y="1336691"/>
            <a:ext cx="119481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начало приема заявлений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завершение приема документов от поступающих с прохождением иных вступительных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проводимых НИЯУ МИФИ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850">
              <a:tabLst>
                <a:tab pos="268288" algn="l"/>
              </a:tabLst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850">
              <a:tabLst>
                <a:tab pos="268288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завершение приема документов от поступающих без прохождения ВИ, проводимых НИЯУ МИФИ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самостоятельно,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от поступающих без ВИ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0850">
              <a:tabLst>
                <a:tab pos="268288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завершение ВИ, проводимых НИЯУ МИФИ самостоятельно;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____________________________________________________________________________________________27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публикация конкурсных списков;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завершение приема оригинала документа об образовании на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приоритетном этапе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издание приказа о зачислении на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приоритетном этапе</a:t>
            </a: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завершение приема оригинала документа об образовании от лиц, подлежащих зачислению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этапе</a:t>
            </a:r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–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приказа о зачислении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основном этапе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546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1766</Words>
  <Application>Microsoft Office PowerPoint</Application>
  <PresentationFormat>Широкоэкранный</PresentationFormat>
  <Paragraphs>270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Montserrat</vt:lpstr>
      <vt:lpstr>Шаблон МИФИ</vt:lpstr>
      <vt:lpstr>Презентация PowerPoint</vt:lpstr>
      <vt:lpstr>Особенности приемной кампании в 2024 году</vt:lpstr>
      <vt:lpstr>Информация о приемной кампании - 2024</vt:lpstr>
      <vt:lpstr>Подача документов при поступлении</vt:lpstr>
      <vt:lpstr>Документы необходимые для поступления </vt:lpstr>
      <vt:lpstr>Контрольные цифры приема на 2024/25уч.год</vt:lpstr>
      <vt:lpstr>Контрольные цифры приема на 2024/25 уч.год</vt:lpstr>
      <vt:lpstr>    План приема на очно-заочную форму обучения</vt:lpstr>
      <vt:lpstr>Сроки приёма документов  по программам бакалавриата и специалитета (бюджет)</vt:lpstr>
      <vt:lpstr>Сроки приёма документов  по программам магистратуры и аспирантуры</vt:lpstr>
      <vt:lpstr>Права на приём без вступительных испытаний</vt:lpstr>
      <vt:lpstr>Преимущественное право зачисления на обучение                      по программам бакалавриата и специалитета </vt:lpstr>
      <vt:lpstr>Учет индивидуальных достижений </vt:lpstr>
      <vt:lpstr>Прием в пределах целевой квоты в 2024</vt:lpstr>
      <vt:lpstr>Информация для иногородних абитуриентов граждан РФ </vt:lpstr>
      <vt:lpstr>Изменения в организации ВИ, проводимых СТИ НИЯУ МИФИ самостоятельно</vt:lpstr>
      <vt:lpstr>Дни открытых дверей в СТИ НИЯУ МИФИ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196</cp:revision>
  <cp:lastPrinted>2024-01-17T03:02:04Z</cp:lastPrinted>
  <dcterms:created xsi:type="dcterms:W3CDTF">2020-05-28T16:18:16Z</dcterms:created>
  <dcterms:modified xsi:type="dcterms:W3CDTF">2024-04-25T08:56:50Z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