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357" r:id="rId3"/>
    <p:sldId id="349" r:id="rId4"/>
    <p:sldId id="350" r:id="rId5"/>
    <p:sldId id="356" r:id="rId6"/>
    <p:sldId id="354" r:id="rId7"/>
    <p:sldId id="358" r:id="rId8"/>
    <p:sldId id="351" r:id="rId9"/>
    <p:sldId id="352" r:id="rId10"/>
    <p:sldId id="360" r:id="rId11"/>
  </p:sldIdLst>
  <p:sldSz cx="12192000" cy="685800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C5CBFB"/>
    <a:srgbClr val="003366"/>
    <a:srgbClr val="CCC0D9"/>
    <a:srgbClr val="FFD243"/>
    <a:srgbClr val="996633"/>
    <a:srgbClr val="5C5967"/>
    <a:srgbClr val="3366FF"/>
    <a:srgbClr val="62F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5" autoAdjust="0"/>
    <p:restoredTop sz="99657" autoAdjust="0"/>
  </p:normalViewPr>
  <p:slideViewPr>
    <p:cSldViewPr snapToGrid="0">
      <p:cViewPr varScale="1">
        <p:scale>
          <a:sx n="105" d="100"/>
          <a:sy n="105" d="100"/>
        </p:scale>
        <p:origin x="114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student\Desktop\&#1046;&#1091;&#1088;&#1085;&#1072;&#1083;%20&#1088;&#1077;&#1075;&#1080;&#1089;&#1090;&#1088;&#1072;&#1094;&#1080;&#1080;%202015-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504397380491511E-2"/>
          <c:y val="2.7700127971815269E-2"/>
          <c:w val="0.96925127905380504"/>
          <c:h val="0.68544611085841056"/>
        </c:manualLayout>
      </c:layout>
      <c:bar3DChart>
        <c:barDir val="col"/>
        <c:grouping val="clustered"/>
        <c:varyColors val="0"/>
        <c:ser>
          <c:idx val="0"/>
          <c:order val="0"/>
          <c:tx>
            <c:v>Запланировано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'[Журнал регистрации 2015-2020.xlsx]2020'!$G$74:$P$74</c:f>
              <c:strCache>
                <c:ptCount val="10"/>
                <c:pt idx="0">
                  <c:v>ВМиИТ</c:v>
                </c:pt>
                <c:pt idx="1">
                  <c:v>ГиСН</c:v>
                </c:pt>
                <c:pt idx="2">
                  <c:v>ИЯ</c:v>
                </c:pt>
                <c:pt idx="3">
                  <c:v>МАХАП</c:v>
                </c:pt>
                <c:pt idx="4">
                  <c:v>КФ</c:v>
                </c:pt>
                <c:pt idx="5">
                  <c:v>ХиТМСЭ</c:v>
                </c:pt>
                <c:pt idx="6">
                  <c:v>ЭиАФУ</c:v>
                </c:pt>
                <c:pt idx="7">
                  <c:v>ФК</c:v>
                </c:pt>
                <c:pt idx="8">
                  <c:v>ЭФиМ</c:v>
                </c:pt>
                <c:pt idx="9">
                  <c:v>ЭиАТП</c:v>
                </c:pt>
              </c:strCache>
            </c:strRef>
          </c:cat>
          <c:val>
            <c:numRef>
              <c:f>'[Журнал регистрации 2015-2020.xlsx]2020'!$G$75:$P$75</c:f>
              <c:numCache>
                <c:formatCode>General</c:formatCode>
                <c:ptCount val="10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8</c:v>
                </c:pt>
                <c:pt idx="4">
                  <c:v>3</c:v>
                </c:pt>
                <c:pt idx="5">
                  <c:v>0</c:v>
                </c:pt>
                <c:pt idx="6">
                  <c:v>6</c:v>
                </c:pt>
                <c:pt idx="7">
                  <c:v>1</c:v>
                </c:pt>
                <c:pt idx="8">
                  <c:v>6</c:v>
                </c:pt>
                <c:pt idx="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E6-499D-821F-83CAF3525F2A}"/>
            </c:ext>
          </c:extLst>
        </c:ser>
        <c:ser>
          <c:idx val="1"/>
          <c:order val="1"/>
          <c:tx>
            <c:v>Сделано по плану</c:v>
          </c:tx>
          <c:invertIfNegative val="0"/>
          <c:dLbls>
            <c:dLbl>
              <c:idx val="0"/>
              <c:layout>
                <c:manualLayout>
                  <c:x val="7.4296631739774587E-3"/>
                  <c:y val="-4.62679438562181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CE6-499D-821F-83CAF3525F2A}"/>
                </c:ext>
              </c:extLst>
            </c:dLbl>
            <c:dLbl>
              <c:idx val="1"/>
              <c:layout>
                <c:manualLayout>
                  <c:x val="4.9531087826516617E-3"/>
                  <c:y val="-8.4823583847121102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CE6-499D-821F-83CAF3525F2A}"/>
                </c:ext>
              </c:extLst>
            </c:dLbl>
            <c:dLbl>
              <c:idx val="2"/>
              <c:layout>
                <c:manualLayout>
                  <c:x val="2.497729426281384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9B5-4EA3-A4FD-BF4642C95474}"/>
                </c:ext>
              </c:extLst>
            </c:dLbl>
            <c:dLbl>
              <c:idx val="3"/>
              <c:layout>
                <c:manualLayout>
                  <c:x val="9.9062175653032783E-3"/>
                  <c:y val="-2.31339719281090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CE6-499D-821F-83CAF3525F2A}"/>
                </c:ext>
              </c:extLst>
            </c:dLbl>
            <c:dLbl>
              <c:idx val="4"/>
              <c:layout>
                <c:manualLayout>
                  <c:x val="7.4296631739774587E-3"/>
                  <c:y val="-2.31339719281099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CE6-499D-821F-83CAF3525F2A}"/>
                </c:ext>
              </c:extLst>
            </c:dLbl>
            <c:dLbl>
              <c:idx val="5"/>
              <c:layout>
                <c:manualLayout>
                  <c:x val="4.9530761209593327E-3"/>
                  <c:y val="2.048262862912324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CE6-499D-821F-83CAF3525F2A}"/>
                </c:ext>
              </c:extLst>
            </c:dLbl>
            <c:dLbl>
              <c:idx val="6"/>
              <c:layout>
                <c:manualLayout>
                  <c:x val="6.1913859783144579E-3"/>
                  <c:y val="-8.482358384712110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CE6-499D-821F-83CAF3525F2A}"/>
                </c:ext>
              </c:extLst>
            </c:dLbl>
            <c:dLbl>
              <c:idx val="7"/>
              <c:layout>
                <c:manualLayout>
                  <c:x val="8.6679403696403676E-3"/>
                  <c:y val="-8.482358384712110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CE6-499D-821F-83CAF3525F2A}"/>
                </c:ext>
              </c:extLst>
            </c:dLbl>
            <c:dLbl>
              <c:idx val="8"/>
              <c:layout>
                <c:manualLayout>
                  <c:x val="9.9062175653030961E-3"/>
                  <c:y val="4.62679438562173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CE6-499D-821F-83CAF3525F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'[Журнал регистрации 2015-2020.xlsx]2020'!$G$74:$P$74</c:f>
              <c:strCache>
                <c:ptCount val="10"/>
                <c:pt idx="0">
                  <c:v>ВМиИТ</c:v>
                </c:pt>
                <c:pt idx="1">
                  <c:v>ГиСН</c:v>
                </c:pt>
                <c:pt idx="2">
                  <c:v>ИЯ</c:v>
                </c:pt>
                <c:pt idx="3">
                  <c:v>МАХАП</c:v>
                </c:pt>
                <c:pt idx="4">
                  <c:v>КФ</c:v>
                </c:pt>
                <c:pt idx="5">
                  <c:v>ХиТМСЭ</c:v>
                </c:pt>
                <c:pt idx="6">
                  <c:v>ЭиАФУ</c:v>
                </c:pt>
                <c:pt idx="7">
                  <c:v>ФК</c:v>
                </c:pt>
                <c:pt idx="8">
                  <c:v>ЭФиМ</c:v>
                </c:pt>
                <c:pt idx="9">
                  <c:v>ЭиАТП</c:v>
                </c:pt>
              </c:strCache>
            </c:strRef>
          </c:cat>
          <c:val>
            <c:numRef>
              <c:f>'[Журнал регистрации 2015-2020.xlsx]2020'!$G$76:$P$76</c:f>
              <c:numCache>
                <c:formatCode>General</c:formatCode>
                <c:ptCount val="10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8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5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CE6-499D-821F-83CAF3525F2A}"/>
            </c:ext>
          </c:extLst>
        </c:ser>
        <c:ser>
          <c:idx val="2"/>
          <c:order val="2"/>
          <c:tx>
            <c:v>Сделано вне плана</c:v>
          </c:tx>
          <c:invertIfNegative val="0"/>
          <c:dLbls>
            <c:dLbl>
              <c:idx val="0"/>
              <c:layout>
                <c:manualLayout>
                  <c:x val="3.7148315869887294E-3"/>
                  <c:y val="-8.482358384712110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3CE6-499D-821F-83CAF3525F2A}"/>
                </c:ext>
              </c:extLst>
            </c:dLbl>
            <c:dLbl>
              <c:idx val="1"/>
              <c:layout>
                <c:manualLayout>
                  <c:x val="7.4296631739774128E-3"/>
                  <c:y val="-2.31339719281090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CE6-499D-821F-83CAF3525F2A}"/>
                </c:ext>
              </c:extLst>
            </c:dLbl>
            <c:dLbl>
              <c:idx val="2"/>
              <c:layout>
                <c:manualLayout>
                  <c:x val="7.4296631739774587E-3"/>
                  <c:y val="-8.482358384712110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3CE6-499D-821F-83CAF3525F2A}"/>
                </c:ext>
              </c:extLst>
            </c:dLbl>
            <c:dLbl>
              <c:idx val="3"/>
              <c:layout>
                <c:manualLayout>
                  <c:x val="9.9062175653031864E-3"/>
                  <c:y val="-8.482358384712110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CE6-499D-821F-83CAF3525F2A}"/>
                </c:ext>
              </c:extLst>
            </c:dLbl>
            <c:dLbl>
              <c:idx val="4"/>
              <c:layout>
                <c:manualLayout>
                  <c:x val="7.4296633493410912E-3"/>
                  <c:y val="-3.80762746916799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3CE6-499D-821F-83CAF3525F2A}"/>
                </c:ext>
              </c:extLst>
            </c:dLbl>
            <c:dLbl>
              <c:idx val="5"/>
              <c:layout>
                <c:manualLayout>
                  <c:x val="8.6679403696402774E-3"/>
                  <c:y val="-8.482358384712110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3CE6-499D-821F-83CAF3525F2A}"/>
                </c:ext>
              </c:extLst>
            </c:dLbl>
            <c:dLbl>
              <c:idx val="6"/>
              <c:layout>
                <c:manualLayout>
                  <c:x val="7.4296631739773676E-3"/>
                  <c:y val="4.62679438562181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3CE6-499D-821F-83CAF3525F2A}"/>
                </c:ext>
              </c:extLst>
            </c:dLbl>
            <c:dLbl>
              <c:idx val="7"/>
              <c:layout>
                <c:manualLayout>
                  <c:x val="6.1913859783145489E-3"/>
                  <c:y val="-2.31339719281090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3CE6-499D-821F-83CAF3525F2A}"/>
                </c:ext>
              </c:extLst>
            </c:dLbl>
            <c:dLbl>
              <c:idx val="8"/>
              <c:layout>
                <c:manualLayout>
                  <c:x val="8.6679403696403676E-3"/>
                  <c:y val="4.62679438562173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3CE6-499D-821F-83CAF3525F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'[Журнал регистрации 2015-2020.xlsx]2020'!$G$74:$P$74</c:f>
              <c:strCache>
                <c:ptCount val="10"/>
                <c:pt idx="0">
                  <c:v>ВМиИТ</c:v>
                </c:pt>
                <c:pt idx="1">
                  <c:v>ГиСН</c:v>
                </c:pt>
                <c:pt idx="2">
                  <c:v>ИЯ</c:v>
                </c:pt>
                <c:pt idx="3">
                  <c:v>МАХАП</c:v>
                </c:pt>
                <c:pt idx="4">
                  <c:v>КФ</c:v>
                </c:pt>
                <c:pt idx="5">
                  <c:v>ХиТМСЭ</c:v>
                </c:pt>
                <c:pt idx="6">
                  <c:v>ЭиАФУ</c:v>
                </c:pt>
                <c:pt idx="7">
                  <c:v>ФК</c:v>
                </c:pt>
                <c:pt idx="8">
                  <c:v>ЭФиМ</c:v>
                </c:pt>
                <c:pt idx="9">
                  <c:v>ЭиАТП</c:v>
                </c:pt>
              </c:strCache>
            </c:strRef>
          </c:cat>
          <c:val>
            <c:numRef>
              <c:f>'[Журнал регистрации 2015-2020.xlsx]2020'!$G$77:$P$77</c:f>
              <c:numCache>
                <c:formatCode>General</c:formatCode>
                <c:ptCount val="10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3CE6-499D-821F-83CAF3525F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3649792"/>
        <c:axId val="143574720"/>
        <c:axId val="0"/>
      </c:bar3DChart>
      <c:catAx>
        <c:axId val="143649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900"/>
            </a:pPr>
            <a:endParaRPr lang="ru-RU"/>
          </a:p>
        </c:txPr>
        <c:crossAx val="143574720"/>
        <c:crosses val="autoZero"/>
        <c:auto val="1"/>
        <c:lblAlgn val="ctr"/>
        <c:lblOffset val="100"/>
        <c:noMultiLvlLbl val="0"/>
      </c:catAx>
      <c:valAx>
        <c:axId val="14357472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436497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0222012075333977E-2"/>
          <c:y val="0.91632260196343662"/>
          <c:w val="0.76389450170582762"/>
          <c:h val="6.8138993453005892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 b="1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'2020'!$B$160</c:f>
              <c:strCache>
                <c:ptCount val="1"/>
                <c:pt idx="0">
                  <c:v>Запланировано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'2020'!$G$159:$K$159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'2020'!$G$160:$K$160</c:f>
              <c:numCache>
                <c:formatCode>General</c:formatCode>
                <c:ptCount val="5"/>
                <c:pt idx="0">
                  <c:v>65</c:v>
                </c:pt>
                <c:pt idx="1">
                  <c:v>46</c:v>
                </c:pt>
                <c:pt idx="2">
                  <c:v>31</c:v>
                </c:pt>
                <c:pt idx="3">
                  <c:v>23</c:v>
                </c:pt>
                <c:pt idx="4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E9-4EB1-B811-E04B799A2E67}"/>
            </c:ext>
          </c:extLst>
        </c:ser>
        <c:ser>
          <c:idx val="1"/>
          <c:order val="1"/>
          <c:tx>
            <c:strRef>
              <c:f>'2020'!$B$161</c:f>
              <c:strCache>
                <c:ptCount val="1"/>
                <c:pt idx="0">
                  <c:v>Издано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4"/>
              <c:layout>
                <c:manualLayout>
                  <c:x val="6.5302989416594548E-3"/>
                  <c:y val="1.35708456916483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E2-4C70-BB39-C8CF096507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'2020'!$G$159:$K$159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'2020'!$G$161:$K$161</c:f>
              <c:numCache>
                <c:formatCode>General</c:formatCode>
                <c:ptCount val="5"/>
                <c:pt idx="0">
                  <c:v>34</c:v>
                </c:pt>
                <c:pt idx="1">
                  <c:v>32</c:v>
                </c:pt>
                <c:pt idx="2">
                  <c:v>24</c:v>
                </c:pt>
                <c:pt idx="3">
                  <c:v>27</c:v>
                </c:pt>
                <c:pt idx="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E9-4EB1-B811-E04B799A2E67}"/>
            </c:ext>
          </c:extLst>
        </c:ser>
        <c:ser>
          <c:idx val="2"/>
          <c:order val="2"/>
          <c:tx>
            <c:strRef>
              <c:f>'2020'!$B$162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'2020'!$G$159:$K$159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'2020'!$G$162:$K$162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2BE9-4EB1-B811-E04B799A2E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43938048"/>
        <c:axId val="143370496"/>
      </c:barChart>
      <c:catAx>
        <c:axId val="14393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370496"/>
        <c:crosses val="autoZero"/>
        <c:auto val="1"/>
        <c:lblAlgn val="ctr"/>
        <c:lblOffset val="100"/>
        <c:noMultiLvlLbl val="0"/>
      </c:catAx>
      <c:valAx>
        <c:axId val="14337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93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6481D7-7148-4542-9920-76213367FD7A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E4224F-F126-493E-B3E9-6A3B230DF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98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C2266-5DB5-4C00-B765-1FE084B22EDF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0FDC7-BB9E-4F41-B1C8-19D4E523D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786B5-CD93-49F4-81BD-0CD9FB0A9309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1687-FAD8-484C-848B-4753A0925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7665F-C69C-4C3B-A7A2-BE406135D7AA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8AE79-4406-44E6-A8E1-8D6685F26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219FE-F1E5-44EE-8383-AD54800900FF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7FE5A-D93C-415D-B7A2-E643E723B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671FB-3B9E-4684-A3FF-BEDA991BAC51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0B5C-F340-4753-902C-B2AEFB2BC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FA9E7-98B0-4C38-9EE6-323344B41BF3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A0BF7-A17A-4DF1-838A-A279206E5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B1227-E56F-436E-972F-686274E8AF77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83B20-54DA-4584-8973-748017F33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1029E-F5E9-464E-8E31-BE1098BEF6F3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2C67E-42FF-4B26-8612-F2978ADD4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1128D-CEED-4565-B749-C47F47FCE08B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2C002-D3BF-46A0-BB7C-C8961E82B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DE4DD-B1EF-43CB-A4F4-92B5B5680A76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943A2-7938-44CB-AB95-34CAFD46B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E2C58-AA59-432A-AC01-4E1388119D5A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24576-20CE-4F2F-BDF4-351D76E85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EB88FC-24F0-49D0-9057-A850755A8C58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251F45-61D3-417D-9DBE-3C021DB47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/>
          <p:cNvPicPr>
            <a:picLocks noChangeAspect="1"/>
          </p:cNvPicPr>
          <p:nvPr/>
        </p:nvPicPr>
        <p:blipFill>
          <a:blip r:embed="rId3"/>
          <a:srcRect b="52000"/>
          <a:stretch>
            <a:fillRect/>
          </a:stretch>
        </p:blipFill>
        <p:spPr bwMode="auto">
          <a:xfrm>
            <a:off x="0" y="1"/>
            <a:ext cx="12192000" cy="21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430286" y="1544942"/>
            <a:ext cx="7498061" cy="1661823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>Отчёт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>о выполнении плана издания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>УМП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> за 2020 год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23474" y="6195167"/>
            <a:ext cx="43113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В. Н. Пантелеева, зав. библиотекой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21224" y="3831338"/>
            <a:ext cx="6707123" cy="11439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R="64008" lvl="0" algn="ctr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endParaRPr lang="ru-RU" sz="9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cs typeface="+mn-cs"/>
            </a:endParaRPr>
          </a:p>
          <a:p>
            <a:pPr marR="64008" lvl="0" algn="ctr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lang="ru-RU" sz="2800" b="1" dirty="0" smtClean="0">
                <a:solidFill>
                  <a:srgbClr val="FF0000"/>
                </a:solidFill>
                <a:latin typeface="Lucida Sans Unicode"/>
                <a:cs typeface="+mn-cs"/>
              </a:rPr>
              <a:t>Утверждение </a:t>
            </a:r>
            <a:r>
              <a:rPr lang="ru-RU" sz="2800" b="1" dirty="0">
                <a:solidFill>
                  <a:srgbClr val="FF0000"/>
                </a:solidFill>
                <a:latin typeface="Lucida Sans Unicode"/>
                <a:cs typeface="+mn-cs"/>
              </a:rPr>
              <a:t>плана подготовки к изданию УМП на </a:t>
            </a:r>
            <a:r>
              <a:rPr lang="ru-RU" sz="2800" b="1" dirty="0" smtClean="0">
                <a:solidFill>
                  <a:srgbClr val="FF0000"/>
                </a:solidFill>
                <a:latin typeface="Lucida Sans Unicode"/>
                <a:cs typeface="+mn-cs"/>
              </a:rPr>
              <a:t>2021 год</a:t>
            </a:r>
            <a:endParaRPr lang="ru-RU" sz="2800" b="1" dirty="0">
              <a:solidFill>
                <a:srgbClr val="FF0000"/>
              </a:solidFill>
              <a:latin typeface="Lucida Sans Unicode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5" y="351516"/>
            <a:ext cx="3931275" cy="6347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3"/>
          <p:cNvPicPr>
            <a:picLocks noChangeAspect="1"/>
          </p:cNvPicPr>
          <p:nvPr/>
        </p:nvPicPr>
        <p:blipFill>
          <a:blip r:embed="rId2"/>
          <a:srcRect b="52000"/>
          <a:stretch>
            <a:fillRect/>
          </a:stretch>
        </p:blipFill>
        <p:spPr bwMode="auto">
          <a:xfrm>
            <a:off x="0" y="0"/>
            <a:ext cx="12192000" cy="20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846320" y="1947486"/>
            <a:ext cx="5767875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628" lvl="0" indent="-342900" algn="just" fontAlgn="auto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ct val="68000"/>
              <a:buFont typeface="Wingdings" panose="05000000000000000000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2628" lvl="0" indent="-342900" algn="just" fontAlgn="auto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ct val="68000"/>
              <a:buFont typeface="Wingdings" panose="05000000000000000000" pitchFamily="2" charset="2"/>
              <a:buChar char="Ø"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34813" y="5083510"/>
            <a:ext cx="6213813" cy="828244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sz="5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87" y="652278"/>
            <a:ext cx="9154826" cy="420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5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443" y="449752"/>
            <a:ext cx="11728174" cy="341818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Редакционно-издательская деятельность библиотеки в 2020 г. </a:t>
            </a:r>
            <a:endParaRPr lang="ru-RU" sz="24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Рисунок 3"/>
          <p:cNvPicPr>
            <a:picLocks noChangeAspect="1"/>
          </p:cNvPicPr>
          <p:nvPr/>
        </p:nvPicPr>
        <p:blipFill>
          <a:blip r:embed="rId2"/>
          <a:srcRect b="52000"/>
          <a:stretch>
            <a:fillRect/>
          </a:stretch>
        </p:blipFill>
        <p:spPr bwMode="auto">
          <a:xfrm>
            <a:off x="0" y="0"/>
            <a:ext cx="12192000" cy="20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841769" y="784746"/>
            <a:ext cx="1023626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4"/>
          <p:cNvSpPr/>
          <p:nvPr/>
        </p:nvSpPr>
        <p:spPr>
          <a:xfrm>
            <a:off x="1841769" y="1440616"/>
            <a:ext cx="8310726" cy="61918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lIns="76200" tIns="76200" rIns="76200" bIns="7620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ru-RU" sz="2000" b="1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94744" y="1348547"/>
            <a:ext cx="11136797" cy="505225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В отчетном году проведены следующие виды работ:</a:t>
            </a:r>
          </a:p>
          <a:p>
            <a:pPr marL="0" indent="0">
              <a:buNone/>
            </a:pPr>
            <a:endParaRPr lang="ru-RU" sz="1800" dirty="0" smtClean="0"/>
          </a:p>
          <a:p>
            <a:pPr lvl="1">
              <a:buFontTx/>
              <a:buChar char="-"/>
            </a:pPr>
            <a:r>
              <a:rPr lang="ru-RU" sz="2000" dirty="0" smtClean="0"/>
              <a:t>проведен нормоконтроль – 32 рукописей (1674 стр.);</a:t>
            </a:r>
          </a:p>
          <a:p>
            <a:pPr lvl="1">
              <a:buFontTx/>
              <a:buChar char="-"/>
            </a:pPr>
            <a:r>
              <a:rPr lang="ru-RU" sz="2000" dirty="0" smtClean="0"/>
              <a:t>опубликовано в Электронной </a:t>
            </a:r>
            <a:r>
              <a:rPr lang="ru-RU" sz="2000" dirty="0"/>
              <a:t>библиотеке </a:t>
            </a:r>
            <a:r>
              <a:rPr lang="ru-RU" sz="2000" dirty="0" smtClean="0"/>
              <a:t>изданий – 31 издание;</a:t>
            </a:r>
          </a:p>
          <a:p>
            <a:pPr lvl="1">
              <a:buFontTx/>
              <a:buChar char="-"/>
            </a:pPr>
            <a:r>
              <a:rPr lang="ru-RU" sz="2000" dirty="0" smtClean="0"/>
              <a:t>подготовка </a:t>
            </a:r>
            <a:r>
              <a:rPr lang="ru-RU" sz="2000" dirty="0"/>
              <a:t>оригинал-макета для </a:t>
            </a:r>
            <a:r>
              <a:rPr lang="ru-RU" sz="2000" dirty="0" smtClean="0"/>
              <a:t>тиражирования – 1 </a:t>
            </a:r>
            <a:r>
              <a:rPr lang="ru-RU" sz="2000" dirty="0"/>
              <a:t>издание</a:t>
            </a:r>
            <a:r>
              <a:rPr lang="ru-RU" sz="2000" dirty="0" smtClean="0"/>
              <a:t>;</a:t>
            </a:r>
          </a:p>
          <a:p>
            <a:pPr lvl="1">
              <a:buFontTx/>
              <a:buChar char="-"/>
            </a:pPr>
            <a:r>
              <a:rPr lang="ru-RU" sz="2000" dirty="0" smtClean="0"/>
              <a:t>книгораспространение </a:t>
            </a:r>
            <a:r>
              <a:rPr lang="ru-RU" sz="2000" dirty="0"/>
              <a:t>- (рассылка в РКП обязательного экз.) – 1 </a:t>
            </a:r>
            <a:r>
              <a:rPr lang="ru-RU" sz="2000" dirty="0" smtClean="0"/>
              <a:t>издание;</a:t>
            </a:r>
          </a:p>
          <a:p>
            <a:pPr lvl="1">
              <a:buFontTx/>
              <a:buChar char="-"/>
            </a:pPr>
            <a:r>
              <a:rPr lang="ru-RU" sz="2000" dirty="0" smtClean="0"/>
              <a:t>размещено </a:t>
            </a:r>
            <a:r>
              <a:rPr lang="ru-RU" sz="2000" dirty="0"/>
              <a:t>в РИНЦ – 2 </a:t>
            </a:r>
            <a:r>
              <a:rPr lang="ru-RU" sz="2000" dirty="0" smtClean="0"/>
              <a:t>издания;</a:t>
            </a:r>
          </a:p>
          <a:p>
            <a:pPr lvl="1">
              <a:buFontTx/>
              <a:buChar char="-"/>
            </a:pPr>
            <a:r>
              <a:rPr lang="ru-RU" sz="2000" dirty="0" smtClean="0"/>
              <a:t>подготовлено справок /отчетов по РИД – 5;</a:t>
            </a:r>
          </a:p>
          <a:p>
            <a:pPr lvl="1">
              <a:buFontTx/>
              <a:buChar char="-"/>
            </a:pPr>
            <a:r>
              <a:rPr lang="ru-RU" sz="2000" dirty="0" smtClean="0"/>
              <a:t>введено </a:t>
            </a:r>
            <a:r>
              <a:rPr lang="ru-RU" sz="2000" dirty="0"/>
              <a:t>в </a:t>
            </a:r>
            <a:r>
              <a:rPr lang="ru-RU" sz="2000" dirty="0" smtClean="0"/>
              <a:t>действие новое </a:t>
            </a:r>
            <a:r>
              <a:rPr lang="ru-RU" sz="2000" dirty="0"/>
              <a:t>положение «О порядке издания учебно-методической и научной литературы  в СТИ НИЯУ МИФИ</a:t>
            </a:r>
            <a:r>
              <a:rPr lang="ru-RU" sz="2000" dirty="0" smtClean="0"/>
              <a:t>»;</a:t>
            </a:r>
          </a:p>
          <a:p>
            <a:pPr lvl="1">
              <a:buFontTx/>
              <a:buChar char="-"/>
            </a:pPr>
            <a:r>
              <a:rPr lang="ru-RU" sz="2000" dirty="0" smtClean="0"/>
              <a:t>проведен сбор заявок от кафедр и подготовлен проекта </a:t>
            </a:r>
            <a:r>
              <a:rPr lang="ru-RU" sz="2000" dirty="0"/>
              <a:t>плана издания УМИ на 2021 </a:t>
            </a:r>
            <a:r>
              <a:rPr lang="ru-RU" sz="2000" dirty="0" smtClean="0"/>
              <a:t>год.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2894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3"/>
          <p:cNvPicPr>
            <a:picLocks noChangeAspect="1"/>
          </p:cNvPicPr>
          <p:nvPr/>
        </p:nvPicPr>
        <p:blipFill>
          <a:blip r:embed="rId2"/>
          <a:srcRect b="52000"/>
          <a:stretch>
            <a:fillRect/>
          </a:stretch>
        </p:blipFill>
        <p:spPr bwMode="auto">
          <a:xfrm>
            <a:off x="0" y="0"/>
            <a:ext cx="12192000" cy="20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662655" y="516835"/>
            <a:ext cx="6176838" cy="402679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</a:br>
            <a:r>
              <a:rPr lang="ru-RU" sz="2400" b="1" dirty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/>
            </a:r>
            <a:br>
              <a:rPr lang="ru-RU" sz="2400" b="1" dirty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</a:br>
            <a:r>
              <a:rPr lang="ru-RU" sz="2400" b="1" dirty="0" smtClean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</a:br>
            <a:r>
              <a:rPr lang="ru-RU" sz="2400" b="1" dirty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/>
            </a:r>
            <a:br>
              <a:rPr lang="ru-RU" sz="2400" b="1" dirty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 издания УМП в </a:t>
            </a:r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059388" y="5844209"/>
            <a:ext cx="8460188" cy="47707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издания УМП в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году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 на 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86%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327374" y="919514"/>
            <a:ext cx="686462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388" y="1404720"/>
            <a:ext cx="8193322" cy="4237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3"/>
          <p:cNvPicPr>
            <a:picLocks noChangeAspect="1"/>
          </p:cNvPicPr>
          <p:nvPr/>
        </p:nvPicPr>
        <p:blipFill>
          <a:blip r:embed="rId2"/>
          <a:srcRect b="52000"/>
          <a:stretch>
            <a:fillRect/>
          </a:stretch>
        </p:blipFill>
        <p:spPr bwMode="auto">
          <a:xfrm>
            <a:off x="0" y="0"/>
            <a:ext cx="12192000" cy="20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6096000" y="749367"/>
            <a:ext cx="6096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249724" y="324321"/>
            <a:ext cx="518425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lnSpc>
                <a:spcPct val="90000"/>
              </a:lnSpc>
            </a:pP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Выпущено</a:t>
            </a:r>
            <a:r>
              <a:rPr lang="ru-RU" sz="2400" dirty="0">
                <a:solidFill>
                  <a:srgbClr val="00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УМП  по видам  изданий</a:t>
            </a:r>
            <a:endParaRPr lang="ru-RU" sz="6000" dirty="0">
              <a:solidFill>
                <a:srgbClr val="0000FF"/>
              </a:solidFill>
              <a:latin typeface="Calibri Light"/>
              <a:ea typeface="+mj-ea"/>
              <a:cs typeface="+mj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383025"/>
              </p:ext>
            </p:extLst>
          </p:nvPr>
        </p:nvGraphicFramePr>
        <p:xfrm>
          <a:off x="2218944" y="2379313"/>
          <a:ext cx="7117080" cy="3217604"/>
        </p:xfrm>
        <a:graphic>
          <a:graphicData uri="http://schemas.openxmlformats.org/drawingml/2006/table">
            <a:tbl>
              <a:tblPr firstRow="1" firstCol="1" bandRow="1"/>
              <a:tblGrid>
                <a:gridCol w="3980546">
                  <a:extLst>
                    <a:ext uri="{9D8B030D-6E8A-4147-A177-3AD203B41FA5}">
                      <a16:colId xmlns:a16="http://schemas.microsoft.com/office/drawing/2014/main" val="281497264"/>
                    </a:ext>
                  </a:extLst>
                </a:gridCol>
                <a:gridCol w="1494131">
                  <a:extLst>
                    <a:ext uri="{9D8B030D-6E8A-4147-A177-3AD203B41FA5}">
                      <a16:colId xmlns:a16="http://schemas.microsoft.com/office/drawing/2014/main" val="2070289921"/>
                    </a:ext>
                  </a:extLst>
                </a:gridCol>
                <a:gridCol w="1642403">
                  <a:extLst>
                    <a:ext uri="{9D8B030D-6E8A-4147-A177-3AD203B41FA5}">
                      <a16:colId xmlns:a16="http://schemas.microsoft.com/office/drawing/2014/main" val="684663873"/>
                    </a:ext>
                  </a:extLst>
                </a:gridCol>
              </a:tblGrid>
              <a:tr h="92167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2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Вид издания</a:t>
                      </a:r>
                      <a:endParaRPr lang="ru-RU" sz="2000" b="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2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2000" b="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2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2000" b="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496698"/>
                  </a:ext>
                </a:extLst>
              </a:tr>
              <a:tr h="523209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2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Учебные пособия</a:t>
                      </a:r>
                      <a:endParaRPr lang="ru-RU" sz="2000" b="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600299"/>
                  </a:ext>
                </a:extLst>
              </a:tr>
              <a:tr h="59333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2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Учебно-методические </a:t>
                      </a:r>
                      <a:endParaRPr lang="ru-RU" sz="2000" b="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7901971"/>
                  </a:ext>
                </a:extLst>
              </a:tr>
              <a:tr h="588336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2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Монографии </a:t>
                      </a:r>
                      <a:endParaRPr lang="ru-RU" sz="2000" b="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408906"/>
                  </a:ext>
                </a:extLst>
              </a:tr>
              <a:tr h="588336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kern="12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Сборники научных </a:t>
                      </a:r>
                      <a:r>
                        <a:rPr lang="ru-RU" sz="2000" b="0" kern="12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трудов </a:t>
                      </a:r>
                      <a:r>
                        <a:rPr lang="ru-RU" sz="1600" b="0" kern="12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(материалы конференций)</a:t>
                      </a:r>
                      <a:endParaRPr lang="ru-RU" sz="1600" b="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218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11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3"/>
          <p:cNvPicPr>
            <a:picLocks noChangeAspect="1"/>
          </p:cNvPicPr>
          <p:nvPr/>
        </p:nvPicPr>
        <p:blipFill>
          <a:blip r:embed="rId2"/>
          <a:srcRect b="52000"/>
          <a:stretch>
            <a:fillRect/>
          </a:stretch>
        </p:blipFill>
        <p:spPr bwMode="auto">
          <a:xfrm>
            <a:off x="0" y="0"/>
            <a:ext cx="12192000" cy="20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243099" y="291798"/>
            <a:ext cx="5693133" cy="452788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</a:br>
            <a:r>
              <a:rPr lang="ru-RU" sz="2400" b="1" dirty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/>
            </a:r>
            <a:br>
              <a:rPr lang="ru-RU" sz="2400" b="1" dirty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</a:br>
            <a:r>
              <a:rPr lang="ru-RU" sz="2400" b="1" dirty="0" smtClean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</a:br>
            <a:r>
              <a:rPr lang="ru-RU" sz="2400" b="1" dirty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/>
            </a:r>
            <a:br>
              <a:rPr lang="ru-RU" sz="2400" b="1" dirty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 издания </a:t>
            </a:r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кафедрам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987332" y="744586"/>
            <a:ext cx="620466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734" y="982979"/>
            <a:ext cx="9675515" cy="520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3"/>
          <p:cNvPicPr>
            <a:picLocks noChangeAspect="1"/>
          </p:cNvPicPr>
          <p:nvPr/>
        </p:nvPicPr>
        <p:blipFill>
          <a:blip r:embed="rId2"/>
          <a:srcRect b="52000"/>
          <a:stretch>
            <a:fillRect/>
          </a:stretch>
        </p:blipFill>
        <p:spPr bwMode="auto">
          <a:xfrm>
            <a:off x="0" y="0"/>
            <a:ext cx="12192000" cy="20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5462547" y="291798"/>
            <a:ext cx="6473686" cy="452788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r>
              <a:rPr lang="ru-RU" sz="2400" b="1" smtClean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/>
            </a:r>
            <a:br>
              <a:rPr lang="ru-RU" sz="2400" b="1" smtClean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</a:br>
            <a:r>
              <a:rPr lang="ru-RU" sz="2400" b="1" smtClean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/>
            </a:r>
            <a:br>
              <a:rPr lang="ru-RU" sz="2400" b="1" smtClean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</a:br>
            <a:r>
              <a:rPr lang="ru-RU" sz="2400" b="1" smtClean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/>
            </a:r>
            <a:br>
              <a:rPr lang="ru-RU" sz="2400" b="1" smtClean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</a:br>
            <a:r>
              <a:rPr lang="ru-RU" sz="2400" b="1" smtClean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/>
            </a:r>
            <a:br>
              <a:rPr lang="ru-RU" sz="2400" b="1" smtClean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</a:br>
            <a:r>
              <a:rPr lang="ru-RU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издания УМП по кафедрам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589766" y="744586"/>
            <a:ext cx="660223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82172"/>
              </p:ext>
            </p:extLst>
          </p:nvPr>
        </p:nvGraphicFramePr>
        <p:xfrm>
          <a:off x="923544" y="1233460"/>
          <a:ext cx="10169236" cy="5043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440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3"/>
          <p:cNvPicPr>
            <a:picLocks noChangeAspect="1"/>
          </p:cNvPicPr>
          <p:nvPr/>
        </p:nvPicPr>
        <p:blipFill>
          <a:blip r:embed="rId2"/>
          <a:srcRect b="52000"/>
          <a:stretch>
            <a:fillRect/>
          </a:stretch>
        </p:blipFill>
        <p:spPr bwMode="auto">
          <a:xfrm>
            <a:off x="0" y="0"/>
            <a:ext cx="12192000" cy="20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677108" y="413344"/>
            <a:ext cx="5296892" cy="312501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</a:br>
            <a:r>
              <a:rPr lang="ru-RU" sz="2400" b="1" dirty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/>
            </a:r>
            <a:br>
              <a:rPr lang="ru-RU" sz="2400" b="1" dirty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</a:br>
            <a:r>
              <a:rPr lang="ru-RU" sz="2400" b="1" dirty="0" smtClean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</a:br>
            <a:r>
              <a:rPr lang="ru-RU" sz="2400" b="1" dirty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/>
            </a:r>
            <a:br>
              <a:rPr lang="ru-RU" sz="2400" b="1" dirty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издания УМП за 5лет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549224" y="725845"/>
            <a:ext cx="555266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161650"/>
              </p:ext>
            </p:extLst>
          </p:nvPr>
        </p:nvGraphicFramePr>
        <p:xfrm>
          <a:off x="1234048" y="934412"/>
          <a:ext cx="9723904" cy="5614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263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3"/>
          <p:cNvPicPr>
            <a:picLocks noChangeAspect="1"/>
          </p:cNvPicPr>
          <p:nvPr/>
        </p:nvPicPr>
        <p:blipFill>
          <a:blip r:embed="rId2"/>
          <a:srcRect b="52000"/>
          <a:stretch>
            <a:fillRect/>
          </a:stretch>
        </p:blipFill>
        <p:spPr bwMode="auto">
          <a:xfrm>
            <a:off x="0" y="0"/>
            <a:ext cx="12192000" cy="20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5629523" y="466726"/>
            <a:ext cx="6381502" cy="407917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Проект плана издания УМП на 2021 год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701085" y="919513"/>
            <a:ext cx="6392849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385005"/>
              </p:ext>
            </p:extLst>
          </p:nvPr>
        </p:nvGraphicFramePr>
        <p:xfrm>
          <a:off x="978408" y="1259728"/>
          <a:ext cx="10341865" cy="4952480"/>
        </p:xfrm>
        <a:graphic>
          <a:graphicData uri="http://schemas.openxmlformats.org/drawingml/2006/table">
            <a:tbl>
              <a:tblPr firstRow="1" firstCol="1" bandRow="1"/>
              <a:tblGrid>
                <a:gridCol w="1431877">
                  <a:extLst>
                    <a:ext uri="{9D8B030D-6E8A-4147-A177-3AD203B41FA5}">
                      <a16:colId xmlns:a16="http://schemas.microsoft.com/office/drawing/2014/main" val="3387762903"/>
                    </a:ext>
                  </a:extLst>
                </a:gridCol>
                <a:gridCol w="1110790">
                  <a:extLst>
                    <a:ext uri="{9D8B030D-6E8A-4147-A177-3AD203B41FA5}">
                      <a16:colId xmlns:a16="http://schemas.microsoft.com/office/drawing/2014/main" val="980042801"/>
                    </a:ext>
                  </a:extLst>
                </a:gridCol>
                <a:gridCol w="1431877">
                  <a:extLst>
                    <a:ext uri="{9D8B030D-6E8A-4147-A177-3AD203B41FA5}">
                      <a16:colId xmlns:a16="http://schemas.microsoft.com/office/drawing/2014/main" val="3817987393"/>
                    </a:ext>
                  </a:extLst>
                </a:gridCol>
                <a:gridCol w="1527336">
                  <a:extLst>
                    <a:ext uri="{9D8B030D-6E8A-4147-A177-3AD203B41FA5}">
                      <a16:colId xmlns:a16="http://schemas.microsoft.com/office/drawing/2014/main" val="2288993564"/>
                    </a:ext>
                  </a:extLst>
                </a:gridCol>
                <a:gridCol w="1565993">
                  <a:extLst>
                    <a:ext uri="{9D8B030D-6E8A-4147-A177-3AD203B41FA5}">
                      <a16:colId xmlns:a16="http://schemas.microsoft.com/office/drawing/2014/main" val="2374113075"/>
                    </a:ext>
                  </a:extLst>
                </a:gridCol>
                <a:gridCol w="1636996">
                  <a:extLst>
                    <a:ext uri="{9D8B030D-6E8A-4147-A177-3AD203B41FA5}">
                      <a16:colId xmlns:a16="http://schemas.microsoft.com/office/drawing/2014/main" val="875138123"/>
                    </a:ext>
                  </a:extLst>
                </a:gridCol>
                <a:gridCol w="1636996">
                  <a:extLst>
                    <a:ext uri="{9D8B030D-6E8A-4147-A177-3AD203B41FA5}">
                      <a16:colId xmlns:a16="http://schemas.microsoft.com/office/drawing/2014/main" val="2091974347"/>
                    </a:ext>
                  </a:extLst>
                </a:gridCol>
              </a:tblGrid>
              <a:tr h="25082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Кафедры</a:t>
                      </a:r>
                    </a:p>
                  </a:txBody>
                  <a:tcPr marL="53822" marR="53822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К-во названий</a:t>
                      </a:r>
                    </a:p>
                  </a:txBody>
                  <a:tcPr marL="53822" marR="538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Выпуск по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видам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>
                      <a:noFill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716847"/>
                  </a:ext>
                </a:extLst>
              </a:tr>
              <a:tr h="6134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Монографии</a:t>
                      </a: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Учебные пособия</a:t>
                      </a: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Практические руководства</a:t>
                      </a: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Учебно-методические пособия</a:t>
                      </a: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Методические рекомендации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/указания</a:t>
                      </a: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564053"/>
                  </a:ext>
                </a:extLst>
              </a:tr>
              <a:tr h="308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ЭфиМ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62023"/>
                  </a:ext>
                </a:extLst>
              </a:tr>
              <a:tr h="308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ЭиАФУ</a:t>
                      </a: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621022"/>
                  </a:ext>
                </a:extLst>
              </a:tr>
              <a:tr h="308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ЭиАТП</a:t>
                      </a: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229701"/>
                  </a:ext>
                </a:extLst>
              </a:tr>
              <a:tr h="308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КФ</a:t>
                      </a: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251666"/>
                  </a:ext>
                </a:extLst>
              </a:tr>
              <a:tr h="308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ХиТМСЭ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822328"/>
                  </a:ext>
                </a:extLst>
              </a:tr>
              <a:tr h="308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ГиСН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123851"/>
                  </a:ext>
                </a:extLst>
              </a:tr>
              <a:tr h="308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МАХАП</a:t>
                      </a: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19744"/>
                  </a:ext>
                </a:extLst>
              </a:tr>
              <a:tr h="308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ВМиИТ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959736"/>
                  </a:ext>
                </a:extLst>
              </a:tr>
              <a:tr h="300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ИЯ</a:t>
                      </a: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3719517"/>
                  </a:ext>
                </a:extLst>
              </a:tr>
              <a:tr h="308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ФК</a:t>
                      </a: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327031"/>
                  </a:ext>
                </a:extLst>
              </a:tr>
              <a:tr h="6663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3822" marR="53822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856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96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3"/>
          <p:cNvPicPr>
            <a:picLocks noChangeAspect="1"/>
          </p:cNvPicPr>
          <p:nvPr/>
        </p:nvPicPr>
        <p:blipFill>
          <a:blip r:embed="rId2"/>
          <a:srcRect b="52000"/>
          <a:stretch>
            <a:fillRect/>
          </a:stretch>
        </p:blipFill>
        <p:spPr bwMode="auto">
          <a:xfrm>
            <a:off x="0" y="0"/>
            <a:ext cx="12192000" cy="20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66977" y="278295"/>
            <a:ext cx="4194893" cy="572493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algn="l"/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Решение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5659" y="892820"/>
            <a:ext cx="278295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733374" y="1947486"/>
            <a:ext cx="988082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628" lvl="0" indent="-342900" algn="just" fontAlgn="auto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ct val="68000"/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2628" lvl="0" indent="-342900" algn="just" fontAlgn="auto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ct val="68000"/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Принять к сведению информацию о выполнении кафедрами плана  издания УМП за 2020 год на  86%.</a:t>
            </a:r>
          </a:p>
          <a:p>
            <a:pPr marL="452628" lvl="0" indent="-342900" algn="just" fontAlgn="auto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ct val="68000"/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2628" lvl="0" indent="-342900" algn="just" fontAlgn="auto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ct val="68000"/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Утвердить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план подготовки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изданию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УМП на 2021 год.</a:t>
            </a:r>
          </a:p>
          <a:p>
            <a:pPr marL="452628" lvl="0" indent="-342900" algn="just" fontAlgn="auto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ct val="68000"/>
              <a:buFont typeface="Wingdings" panose="05000000000000000000" pitchFamily="2" charset="2"/>
              <a:buChar char="Ø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2628" lvl="0" indent="-342900" algn="just" fontAlgn="auto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ct val="68000"/>
              <a:buFont typeface="Wingdings" panose="05000000000000000000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2628" lvl="0" indent="-342900" algn="just" fontAlgn="auto"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ct val="68000"/>
              <a:buFont typeface="Wingdings" panose="05000000000000000000" pitchFamily="2" charset="2"/>
              <a:buChar char="Ø"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56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8084</TotalTime>
  <Words>264</Words>
  <Application>Microsoft Office PowerPoint</Application>
  <PresentationFormat>Широкоэкранный</PresentationFormat>
  <Paragraphs>156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Lucida Sans Unicode</vt:lpstr>
      <vt:lpstr>Monotype Corsiva</vt:lpstr>
      <vt:lpstr>Tahoma</vt:lpstr>
      <vt:lpstr>Times New Roman</vt:lpstr>
      <vt:lpstr>Wingdings</vt:lpstr>
      <vt:lpstr>Тема Office</vt:lpstr>
      <vt:lpstr>Отчёт  о выполнении плана издания УМП  за 2020 год</vt:lpstr>
      <vt:lpstr>Редакционно-издательская деятельность библиотеки в 2020 г. </vt:lpstr>
      <vt:lpstr>    Выполнение плана издания УМП в 2020 году</vt:lpstr>
      <vt:lpstr>Презентация PowerPoint</vt:lpstr>
      <vt:lpstr>    Выполнение плана издания по кафедрам</vt:lpstr>
      <vt:lpstr>    Выполнение плана издания УМП по кафедрам</vt:lpstr>
      <vt:lpstr>    Показатели издания УМП за 5лет</vt:lpstr>
      <vt:lpstr>Проект плана издания УМП на 2021 год</vt:lpstr>
      <vt:lpstr>Решение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Тумачек Анна Игоревна</dc:creator>
  <cp:lastModifiedBy>student</cp:lastModifiedBy>
  <cp:revision>648</cp:revision>
  <cp:lastPrinted>2014-10-03T12:49:15Z</cp:lastPrinted>
  <dcterms:created xsi:type="dcterms:W3CDTF">2014-09-18T12:56:21Z</dcterms:created>
  <dcterms:modified xsi:type="dcterms:W3CDTF">2020-12-14T04:43:41Z</dcterms:modified>
</cp:coreProperties>
</file>